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_rels/presentation.xml.rels" ContentType="application/vnd.openxmlformats-package.relationships+xml"/>
  <Override PartName="/ppt/media/image3.jpeg" ContentType="image/jpeg"/>
  <Override PartName="/ppt/media/image164.jpeg" ContentType="image/jpeg"/>
  <Override PartName="/ppt/media/image20.jpeg" ContentType="image/jpeg"/>
  <Override PartName="/ppt/media/image102.jpeg" ContentType="image/jpeg"/>
  <Override PartName="/ppt/media/image307.png" ContentType="image/png"/>
  <Override PartName="/ppt/media/image21.png" ContentType="image/png"/>
  <Override PartName="/ppt/media/image40.jpeg" ContentType="image/jpeg"/>
  <Override PartName="/ppt/media/image22.jpeg" ContentType="image/jpeg"/>
  <Override PartName="/ppt/media/image104.jpeg" ContentType="image/jpeg"/>
  <Override PartName="/ppt/media/image166.jpeg" ContentType="image/jpeg"/>
  <Override PartName="/ppt/media/image36.jpeg" ContentType="image/jpeg"/>
  <Override PartName="/ppt/media/image294.jpeg" ContentType="image/jpeg"/>
  <Override PartName="/ppt/media/image6.png" ContentType="image/png"/>
  <Override PartName="/ppt/media/image4.jpeg" ContentType="image/jpeg"/>
  <Override PartName="/ppt/media/image92.jpeg" ContentType="image/jpeg"/>
  <Override PartName="/ppt/media/image157.png" ContentType="image/png"/>
  <Override PartName="/ppt/media/image35.png" ContentType="image/png"/>
  <Override PartName="/ppt/media/image10.jpeg" ContentType="image/jpeg"/>
  <Override PartName="/ppt/media/image12.png" ContentType="image/png"/>
  <Override PartName="/ppt/media/image118.jpeg" ContentType="image/jpeg"/>
  <Override PartName="/ppt/media/image28.jpeg" ContentType="image/jpeg"/>
  <Override PartName="/ppt/media/image257.png" ContentType="image/png"/>
  <Override PartName="/ppt/media/image145.png" ContentType="image/png"/>
  <Override PartName="/ppt/media/image174.jpeg" ContentType="image/jpeg"/>
  <Override PartName="/ppt/media/image15.png" ContentType="image/png"/>
  <Override PartName="/ppt/media/image168.jpeg" ContentType="image/jpeg"/>
  <Override PartName="/ppt/media/image154.jpeg" ContentType="image/jpeg"/>
  <Override PartName="/ppt/media/image1.jpeg" ContentType="image/jpeg"/>
  <Override PartName="/ppt/media/image162.jpeg" ContentType="image/jpeg"/>
  <Override PartName="/ppt/media/image23.png" ContentType="image/png"/>
  <Override PartName="/ppt/media/image214.jpeg" ContentType="image/jpeg"/>
  <Override PartName="/ppt/media/image180.jpeg" ContentType="image/jpeg"/>
  <Override PartName="/ppt/media/image70.jpeg" ContentType="image/jpeg"/>
  <Override PartName="/ppt/media/image149.png" ContentType="image/png"/>
  <Override PartName="/ppt/media/image276.png" ContentType="image/png"/>
  <Override PartName="/ppt/media/image152.jpeg" ContentType="image/jpeg"/>
  <Override PartName="/ppt/media/image24.jpeg" ContentType="image/jpeg"/>
  <Override PartName="/ppt/media/image217.png" ContentType="image/png"/>
  <Override PartName="/ppt/media/image25.png" ContentType="image/png"/>
  <Override PartName="/ppt/media/image43.jpeg" ContentType="image/jpeg"/>
  <Override PartName="/ppt/media/image41.png" ContentType="image/png"/>
  <Override PartName="/ppt/media/image26.jpeg" ContentType="image/jpeg"/>
  <Override PartName="/ppt/media/image237.png" ContentType="image/png"/>
  <Override PartName="/ppt/media/image108.jpeg" ContentType="image/jpeg"/>
  <Override PartName="/ppt/media/image45.png" ContentType="image/png"/>
  <Override PartName="/ppt/media/image11.jpeg" ContentType="image/jpeg"/>
  <Override PartName="/ppt/media/image27.png" ContentType="image/png"/>
  <Override PartName="/ppt/media/image5.jpeg" ContentType="image/jpeg"/>
  <Override PartName="/ppt/media/image80.jpeg" ContentType="image/jpeg"/>
  <Override PartName="/ppt/media/image184.png" ContentType="image/png"/>
  <Override PartName="/ppt/media/image266.jpeg" ContentType="image/jpeg"/>
  <Override PartName="/ppt/media/image187.jpeg" ContentType="image/jpeg"/>
  <Override PartName="/ppt/media/image38.jpeg" ContentType="image/jpeg"/>
  <Override PartName="/ppt/media/image17.jpeg" ContentType="image/jpeg"/>
  <Override PartName="/ppt/media/image147.png" ContentType="image/png"/>
  <Override PartName="/ppt/media/image68.jpeg" ContentType="image/jpeg"/>
  <Override PartName="/ppt/media/image56.jpeg" ContentType="image/jpeg"/>
  <Override PartName="/ppt/media/image213.png" ContentType="image/png"/>
  <Override PartName="/ppt/media/image138.jpeg" ContentType="image/jpeg"/>
  <Override PartName="/ppt/media/image37.png" ContentType="image/png"/>
  <Override PartName="/ppt/media/image156.jpeg" ContentType="image/jpeg"/>
  <Override PartName="/ppt/media/image82.jpeg" ContentType="image/jpeg"/>
  <Override PartName="/ppt/media/image185.jpeg" ContentType="image/jpeg"/>
  <Override PartName="/ppt/media/image47.png" ContentType="image/png"/>
  <Override PartName="/ppt/media/image7.jpeg" ContentType="image/jpeg"/>
  <Override PartName="/ppt/media/image33.png" ContentType="image/png"/>
  <Override PartName="/ppt/media/image58.jpeg" ContentType="image/jpeg"/>
  <Override PartName="/ppt/media/image106.png" ContentType="image/png"/>
  <Override PartName="/ppt/media/image233.png" ContentType="image/png"/>
  <Override PartName="/ppt/media/image34.jpeg" ContentType="image/jpeg"/>
  <Override PartName="/ppt/media/image292.jpeg" ContentType="image/jpeg"/>
  <Override PartName="/ppt/media/image317.png" ContentType="image/png"/>
  <Override PartName="/ppt/media/image2.jpeg" ContentType="image/jpeg"/>
  <Override PartName="/ppt/media/image18.png" ContentType="image/png"/>
  <Override PartName="/ppt/media/image32.jpeg" ContentType="image/jpeg"/>
  <Override PartName="/ppt/media/image290.jpeg" ContentType="image/jpeg"/>
  <Override PartName="/ppt/media/image90.jpeg" ContentType="image/jpeg"/>
  <Override PartName="/ppt/media/image42.png" ContentType="image/png"/>
  <Override PartName="/ppt/media/image211.png" ContentType="image/png"/>
  <Override PartName="/ppt/media/image133.png" ContentType="image/png"/>
  <Override PartName="/ppt/media/image48.jpeg" ContentType="image/jpeg"/>
  <Override PartName="/ppt/media/image50.jpeg" ContentType="image/jpeg"/>
  <Override PartName="/ppt/media/image122.jpeg" ContentType="image/jpeg"/>
  <Override PartName="/ppt/media/image132.jpeg" ContentType="image/jpeg"/>
  <Override PartName="/ppt/media/image86.jpeg" ContentType="image/jpeg"/>
  <Override PartName="/ppt/media/image87.png" ContentType="image/png"/>
  <Override PartName="/ppt/media/image129.png" ContentType="image/png"/>
  <Override PartName="/ppt/media/image51.png" ContentType="image/png"/>
  <Override PartName="/ppt/media/image44.jpeg" ContentType="image/jpeg"/>
  <Override PartName="/ppt/media/image220.png" ContentType="image/png"/>
  <Override PartName="/ppt/media/image94.jpeg" ContentType="image/jpeg"/>
  <Override PartName="/ppt/media/image219.png" ContentType="image/png"/>
  <Override PartName="/ppt/media/image52.png" ContentType="image/png"/>
  <Override PartName="/ppt/media/image143.png" ContentType="image/png"/>
  <Override PartName="/ppt/media/image62.jpeg" ContentType="image/jpeg"/>
  <Override PartName="/ppt/media/image155.png" ContentType="image/png"/>
  <Override PartName="/ppt/media/image30.jpeg" ContentType="image/jpeg"/>
  <Override PartName="/ppt/media/image57.png" ContentType="image/png"/>
  <Override PartName="/ppt/media/image76.jpeg" ContentType="image/jpeg"/>
  <Override PartName="/ppt/media/image158.jpeg" ContentType="image/jpeg"/>
  <Override PartName="/ppt/media/image59.png" ContentType="image/png"/>
  <Override PartName="/ppt/media/image60.jpeg" ContentType="image/jpeg"/>
  <Override PartName="/ppt/media/image135.png" ContentType="image/png"/>
  <Override PartName="/ppt/media/image61.png" ContentType="image/png"/>
  <Override PartName="/ppt/media/image103.png" ContentType="image/png"/>
  <Override PartName="/ppt/media/image64.jpeg" ContentType="image/jpeg"/>
  <Override PartName="/ppt/media/image175.png" ContentType="image/png"/>
  <Override PartName="/ppt/media/image65.png" ContentType="image/png"/>
  <Override PartName="/ppt/media/image13.jpeg" ContentType="image/jpeg"/>
  <Override PartName="/ppt/media/image66.jpeg" ContentType="image/jpeg"/>
  <Override PartName="/ppt/media/image313.png" ContentType="image/png"/>
  <Override PartName="/ppt/media/image67.png" ContentType="image/png"/>
  <Override PartName="/ppt/media/image109.png" ContentType="image/png"/>
  <Override PartName="/ppt/media/image9.jpeg" ContentType="image/jpeg"/>
  <Override PartName="/ppt/media/image69.png" ContentType="image/png"/>
  <Override PartName="/ppt/media/image96.jpeg" ContentType="image/jpeg"/>
  <Override PartName="/ppt/media/image239.png" ContentType="image/png"/>
  <Override PartName="/ppt/media/image77.png" ContentType="image/png"/>
  <Override PartName="/ppt/media/image119.png" ContentType="image/png"/>
  <Override PartName="/ppt/media/image78.jpeg" ContentType="image/jpeg"/>
  <Override PartName="/ppt/media/image79.png" ContentType="image/png"/>
  <Override PartName="/ppt/media/image240.jpeg" ContentType="image/jpeg"/>
  <Override PartName="/ppt/media/image88.jpeg" ContentType="image/jpeg"/>
  <Override PartName="/ppt/media/image14.png" ContentType="image/png"/>
  <Override PartName="/ppt/media/image53.jpeg" ContentType="image/jpeg"/>
  <Override PartName="/ppt/media/image89.png" ContentType="image/png"/>
  <Override PartName="/ppt/media/image91.jpeg" ContentType="image/jpeg"/>
  <Override PartName="/ppt/media/image160.jpeg" ContentType="image/jpeg"/>
  <Override PartName="/ppt/media/image16.jpeg" ContentType="image/jpeg"/>
  <Override PartName="/ppt/media/image137.png" ContentType="image/png"/>
  <Override PartName="/ppt/media/image274.jpeg" ContentType="image/jpeg"/>
  <Override PartName="/ppt/media/image95.png" ContentType="image/png"/>
  <Override PartName="/ppt/media/image186.png" ContentType="image/png"/>
  <Override PartName="/ppt/media/image130.jpeg" ContentType="image/jpeg"/>
  <Override PartName="/ppt/media/image98.jpeg" ContentType="image/jpeg"/>
  <Override PartName="/ppt/media/image259.png" ContentType="image/png"/>
  <Override PartName="/ppt/media/image242.jpeg" ContentType="image/jpeg"/>
  <Override PartName="/ppt/media/image99.png" ContentType="image/png"/>
  <Override PartName="/ppt/media/image100.jpeg" ContentType="image/jpeg"/>
  <Override PartName="/ppt/media/image31.jpeg" ContentType="image/jpeg"/>
  <Override PartName="/ppt/media/image101.png" ContentType="image/png"/>
  <Override PartName="/ppt/media/image296.jpeg" ContentType="image/jpeg"/>
  <Override PartName="/ppt/media/image107.jpeg" ContentType="image/jpeg"/>
  <Override PartName="/ppt/media/image110.jpeg" ContentType="image/jpeg"/>
  <Override PartName="/ppt/media/image209.png" ContentType="image/png"/>
  <Override PartName="/ppt/media/image182.png" ContentType="image/png"/>
  <Override PartName="/ppt/media/image93.jpeg" ContentType="image/jpeg"/>
  <Override PartName="/ppt/media/image112.jpeg" ContentType="image/jpeg"/>
  <Override PartName="/ppt/media/image46.jpeg" ContentType="image/jpeg"/>
  <Override PartName="/ppt/media/image113.png" ContentType="image/png"/>
  <Override PartName="/ppt/media/image71.png" ContentType="image/png"/>
  <Override PartName="/ppt/media/image114.jpeg" ContentType="image/jpeg"/>
  <Override PartName="/ppt/media/image73.png" ContentType="image/png"/>
  <Override PartName="/ppt/media/image115.png" ContentType="image/png"/>
  <Override PartName="/ppt/media/image116.jpeg" ContentType="image/jpeg"/>
  <Override PartName="/ppt/media/image272.jpeg" ContentType="image/jpeg"/>
  <Override PartName="/ppt/media/image117.png" ContentType="image/png"/>
  <Override PartName="/ppt/media/image63.png" ContentType="image/png"/>
  <Override PartName="/ppt/media/image170.jpeg" ContentType="image/jpeg"/>
  <Override PartName="/ppt/media/image105.png" ContentType="image/png"/>
  <Override PartName="/ppt/media/image218.jpeg" ContentType="image/jpeg"/>
  <Override PartName="/ppt/media/image120.jpeg" ContentType="image/jpeg"/>
  <Override PartName="/ppt/media/image121.png" ContentType="image/png"/>
  <Override PartName="/ppt/media/image123.png" ContentType="image/png"/>
  <Override PartName="/ppt/media/image81.png" ContentType="image/png"/>
  <Override PartName="/ppt/media/image203.png" ContentType="image/png"/>
  <Override PartName="/ppt/media/image124.jpeg" ContentType="image/jpeg"/>
  <Override PartName="/ppt/media/image55.jpeg" ContentType="image/jpeg"/>
  <Override PartName="/ppt/media/image125.png" ContentType="image/png"/>
  <Override PartName="/ppt/media/image172.jpeg" ContentType="image/jpeg"/>
  <Override PartName="/ppt/media/image83.png" ContentType="image/png"/>
  <Override PartName="/ppt/media/image223.png" ContentType="image/png"/>
  <Override PartName="/ppt/media/image54.png" ContentType="image/png"/>
  <Override PartName="/ppt/media/image126.jpeg" ContentType="image/jpeg"/>
  <Override PartName="/ppt/media/image85.png" ContentType="image/png"/>
  <Override PartName="/ppt/media/image127.png" ContentType="image/png"/>
  <Override PartName="/ppt/media/image8.png" ContentType="image/png"/>
  <Override PartName="/ppt/media/image196.jpeg" ContentType="image/jpeg"/>
  <Override PartName="/ppt/media/image243.png" ContentType="image/png"/>
  <Override PartName="/ppt/media/image128.jpeg" ContentType="image/jpeg"/>
  <Override PartName="/ppt/media/image134.jpeg" ContentType="image/jpeg"/>
  <Override PartName="/ppt/media/image303.png" ContentType="image/png"/>
  <Override PartName="/ppt/media/image136.jpeg" ContentType="image/jpeg"/>
  <Override PartName="/ppt/media/image139.png" ContentType="image/png"/>
  <Override PartName="/ppt/media/image97.png" ContentType="image/png"/>
  <Override PartName="/ppt/media/image75.jpeg" ContentType="image/jpeg"/>
  <Override PartName="/ppt/media/image144.jpeg" ContentType="image/jpeg"/>
  <Override PartName="/ppt/media/image199.png" ContentType="image/png"/>
  <Override PartName="/ppt/media/image146.jpeg" ContentType="image/jpeg"/>
  <Override PartName="/ppt/media/image316.png" ContentType="image/png"/>
  <Override PartName="/ppt/media/image148.jpeg" ContentType="image/jpeg"/>
  <Override PartName="/ppt/media/image153.jpeg" ContentType="image/jpeg"/>
  <Override PartName="/ppt/media/image84.jpeg" ContentType="image/jpeg"/>
  <Override PartName="/ppt/media/image159.png" ContentType="image/png"/>
  <Override PartName="/ppt/media/image140.jpeg" ContentType="image/jpeg"/>
  <Override PartName="/ppt/media/image161.png" ContentType="image/png"/>
  <Override PartName="/ppt/media/image19.png" ContentType="image/png"/>
  <Override PartName="/ppt/media/image72.jpeg" ContentType="image/jpeg"/>
  <Override PartName="/ppt/media/image169.png" ContentType="image/png"/>
  <Override PartName="/ppt/media/image173.png" ContentType="image/png"/>
  <Override PartName="/ppt/media/image278.jpeg" ContentType="image/jpeg"/>
  <Override PartName="/ppt/media/image177.png" ContentType="image/png"/>
  <Override PartName="/ppt/media/image141.png" ContentType="image/png"/>
  <Override PartName="/ppt/media/image179.png" ContentType="image/png"/>
  <Override PartName="/ppt/media/image142.jpeg" ContentType="image/jpeg"/>
  <Override PartName="/ppt/media/image181.png" ContentType="image/png"/>
  <Override PartName="/ppt/media/image39.png" ContentType="image/png"/>
  <Override PartName="/ppt/media/image188.jpeg" ContentType="image/jpeg"/>
  <Override PartName="/ppt/media/image74.jpeg" ContentType="image/jpeg"/>
  <Override PartName="/ppt/media/image189.png" ContentType="image/png"/>
  <Override PartName="/ppt/media/image190.jpeg" ContentType="image/jpeg"/>
  <Override PartName="/ppt/media/image198.jpeg" ContentType="image/jpeg"/>
  <Override PartName="/ppt/media/image205.png" ContentType="image/png"/>
  <Override PartName="/ppt/media/image228.jpeg" ContentType="image/jpeg"/>
  <Override PartName="/ppt/media/image280.jpeg" ContentType="image/jpeg"/>
  <Override PartName="/ppt/media/image207.png" ContentType="image/png"/>
  <Override PartName="/ppt/media/image200.png" ContentType="image/png"/>
  <Override PartName="/ppt/media/image230.jpeg" ContentType="image/jpeg"/>
  <Override PartName="/ppt/media/image275.png" ContentType="image/png"/>
  <Override PartName="/ppt/media/image210.jpeg" ContentType="image/jpeg"/>
  <Override PartName="/ppt/media/image216.jpeg" ContentType="image/jpeg"/>
  <Override PartName="/ppt/media/image201.jpeg" ContentType="image/jpeg"/>
  <Override PartName="/ppt/media/image226.jpeg" ContentType="image/jpeg"/>
  <Override PartName="/ppt/media/image193.png" ContentType="image/png"/>
  <Override PartName="/ppt/media/image282.jpeg" ContentType="image/jpeg"/>
  <Override PartName="/ppt/media/image227.png" ContentType="image/png"/>
  <Override PartName="/ppt/media/image306.jpeg" ContentType="image/jpeg"/>
  <Override PartName="/ppt/media/image229.png" ContentType="image/png"/>
  <Override PartName="/ppt/media/image262.jpeg" ContentType="image/jpeg"/>
  <Override PartName="/ppt/media/image231.png" ContentType="image/png"/>
  <Override PartName="/ppt/media/image212.jpeg" ContentType="image/jpeg"/>
  <Override PartName="/ppt/media/image232.jpeg" ContentType="image/jpeg"/>
  <Override PartName="/ppt/media/image295.png" ContentType="image/png"/>
  <Override PartName="/ppt/media/image235.png" ContentType="image/png"/>
  <Override PartName="/ppt/media/image236.jpeg" ContentType="image/jpeg"/>
  <Override PartName="/ppt/media/image238.jpeg" ContentType="image/jpeg"/>
  <Override PartName="/ppt/media/image305.png" ContentType="image/png"/>
  <Override PartName="/ppt/media/image241.png" ContentType="image/png"/>
  <Override PartName="/ppt/media/image288.png" ContentType="image/png"/>
  <Override PartName="/ppt/media/image244.jpeg" ContentType="image/jpeg"/>
  <Override PartName="/ppt/media/image176.jpeg" ContentType="image/jpeg"/>
  <Override PartName="/ppt/media/image195.png" ContentType="image/png"/>
  <Override PartName="/ppt/media/image202.jpeg" ContentType="image/jpeg"/>
  <Override PartName="/ppt/media/image206.jpeg" ContentType="image/jpeg"/>
  <Override PartName="/ppt/media/image309.png" ContentType="image/png"/>
  <Override PartName="/ppt/media/image302.jpeg" ContentType="image/jpeg"/>
  <Override PartName="/ppt/media/image178.jpeg" ContentType="image/jpeg"/>
  <Override PartName="/ppt/media/image245.png" ContentType="image/png"/>
  <Override PartName="/ppt/media/image284.jpeg" ContentType="image/jpeg"/>
  <Override PartName="/ppt/media/image247.png" ContentType="image/png"/>
  <Override PartName="/ppt/media/image248.jpeg" ContentType="image/jpeg"/>
  <Override PartName="/ppt/media/image249.png" ContentType="image/png"/>
  <Override PartName="/ppt/media/image264.jpeg" ContentType="image/jpeg"/>
  <Override PartName="/ppt/media/image251.png" ContentType="image/png"/>
  <Override PartName="/ppt/media/image131.png" ContentType="image/png"/>
  <Override PartName="/ppt/media/image167.png" ContentType="image/png"/>
  <Override PartName="/ppt/media/image277.jpeg" ContentType="image/jpeg"/>
  <Override PartName="/ppt/media/image252.jpeg" ContentType="image/jpeg"/>
  <Override PartName="/ppt/media/image192.jpeg" ContentType="image/jpeg"/>
  <Override PartName="/ppt/media/image221.jpeg" ContentType="image/jpeg"/>
  <Override PartName="/ppt/media/image253.png" ContentType="image/png"/>
  <Override PartName="/ppt/media/image255.png" ContentType="image/png"/>
  <Override PartName="/ppt/media/image222.jpeg" ContentType="image/jpeg"/>
  <Override PartName="/ppt/media/image263.png" ContentType="image/png"/>
  <Override PartName="/ppt/media/image311.png" ContentType="image/png"/>
  <Override PartName="/ppt/media/image300.jpeg" ContentType="image/jpeg"/>
  <Override PartName="/ppt/media/image49.png" ContentType="image/png"/>
  <Override PartName="/ppt/media/image191.png" ContentType="image/png"/>
  <Override PartName="/ppt/media/image258.jpeg" ContentType="image/jpeg"/>
  <Override PartName="/ppt/media/image265.png" ContentType="image/png"/>
  <Override PartName="/ppt/media/image269.png" ContentType="image/png"/>
  <Override PartName="/ppt/media/image271.png" ContentType="image/png"/>
  <Override PartName="/ppt/media/image279.png" ContentType="image/png"/>
  <Override PartName="/ppt/media/image261.png" ContentType="image/png"/>
  <Override PartName="/ppt/media/image165.png" ContentType="image/png"/>
  <Override PartName="/ppt/media/image224.jpeg" ContentType="image/jpeg"/>
  <Override PartName="/ppt/media/image283.png" ContentType="image/png"/>
  <Override PartName="/ppt/media/image151.png" ContentType="image/png"/>
  <Override PartName="/ppt/media/image254.jpeg" ContentType="image/jpeg"/>
  <Override PartName="/ppt/media/image281.png" ContentType="image/png"/>
  <Override PartName="/ppt/media/image287.png" ContentType="image/png"/>
  <Override PartName="/ppt/media/image208.jpeg" ContentType="image/jpeg"/>
  <Override PartName="/ppt/media/image304.jpeg" ContentType="image/jpeg"/>
  <Override PartName="/ppt/media/image310.png" ContentType="image/png"/>
  <Override PartName="/ppt/media/image197.png" ContentType="image/png"/>
  <Override PartName="/ppt/media/image322.jpeg" ContentType="image/jpeg"/>
  <Override PartName="/ppt/media/image268.jpeg" ContentType="image/jpeg"/>
  <Override PartName="/ppt/media/image285.png" ContentType="image/png"/>
  <Override PartName="/ppt/media/image29.png" ContentType="image/png"/>
  <Override PartName="/ppt/media/image171.png" ContentType="image/png"/>
  <Override PartName="/ppt/media/image256.jpeg" ContentType="image/jpeg"/>
  <Override PartName="/ppt/media/image267.png" ContentType="image/png"/>
  <Override PartName="/ppt/media/image286.jpeg" ContentType="image/jpeg"/>
  <Override PartName="/ppt/media/image204.jpeg" ContentType="image/jpeg"/>
  <Override PartName="/ppt/media/image260.jpeg" ContentType="image/jpeg"/>
  <Override PartName="/ppt/media/image297.png" ContentType="image/png"/>
  <Override PartName="/ppt/media/image289.jpeg" ContentType="image/jpeg"/>
  <Override PartName="/ppt/media/image234.jpeg" ContentType="image/jpeg"/>
  <Override PartName="/ppt/media/image308.png" ContentType="image/png"/>
  <Override PartName="/ppt/media/image163.png" ContentType="image/png"/>
  <Override PartName="/ppt/media/image314.png" ContentType="image/png"/>
  <Override PartName="/ppt/media/image293.png" ContentType="image/png"/>
  <Override PartName="/ppt/media/image299.png" ContentType="image/png"/>
  <Override PartName="/ppt/media/image150.jpeg" ContentType="image/jpeg"/>
  <Override PartName="/ppt/media/image215.png" ContentType="image/png"/>
  <Override PartName="/ppt/media/image312.png" ContentType="image/png"/>
  <Override PartName="/ppt/media/image183.jpeg" ContentType="image/jpeg"/>
  <Override PartName="/ppt/media/image291.png" ContentType="image/png"/>
  <Override PartName="/ppt/media/image301.png" ContentType="image/png"/>
  <Override PartName="/ppt/media/image318.png" ContentType="image/png"/>
  <Override PartName="/ppt/media/image270.jpeg" ContentType="image/jpeg"/>
  <Override PartName="/ppt/media/image246.jpeg" ContentType="image/jpeg"/>
  <Override PartName="/ppt/media/image319.png" ContentType="image/png"/>
  <Override PartName="/ppt/media/image320.png" ContentType="image/png"/>
  <Override PartName="/ppt/media/image298.jpeg" ContentType="image/jpeg"/>
  <Override PartName="/ppt/media/image111.png" ContentType="image/png"/>
  <Override PartName="/ppt/media/image250.jpeg" ContentType="image/jpeg"/>
  <Override PartName="/ppt/media/image315.png" ContentType="image/png"/>
  <Override PartName="/ppt/media/image194.jpeg" ContentType="image/jpeg"/>
  <Override PartName="/ppt/media/image273.png" ContentType="image/png"/>
  <Override PartName="/ppt/media/image225.png" ContentType="image/png"/>
  <Override PartName="/ppt/media/image321.png" ContentType="image/png"/>
  <Override PartName="/ppt/slides/slide19.xml" ContentType="application/vnd.openxmlformats-officedocument.presentationml.slide+xml"/>
  <Override PartName="/ppt/slides/slide94.xml" ContentType="application/vnd.openxmlformats-officedocument.presentationml.slide+xml"/>
  <Override PartName="/ppt/slides/slide2.xml" ContentType="application/vnd.openxmlformats-officedocument.presentationml.slide+xml"/>
  <Override PartName="/ppt/slides/slide158.xml" ContentType="application/vnd.openxmlformats-officedocument.presentationml.slide+xml"/>
  <Override PartName="/ppt/slides/slide50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159.xml" ContentType="application/vnd.openxmlformats-officedocument.presentationml.slide+xml"/>
  <Override PartName="/ppt/slides/slide51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27.xml" ContentType="application/vnd.openxmlformats-officedocument.presentationml.slide+xml"/>
  <Override PartName="/ppt/slides/slide6.xml" ContentType="application/vnd.openxmlformats-officedocument.presentationml.slide+xml"/>
  <Override PartName="/ppt/slides/slide100.xml" ContentType="application/vnd.openxmlformats-officedocument.presentationml.slide+xml"/>
  <Override PartName="/ppt/slides/slide54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101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102.xml" ContentType="application/vnd.openxmlformats-officedocument.presentationml.slide+xml"/>
  <Override PartName="/ppt/slides/slide56.xml" ContentType="application/vnd.openxmlformats-officedocument.presentationml.slide+xml"/>
  <Override PartName="/ppt/slides/slide10.xml" ContentType="application/vnd.openxmlformats-officedocument.presentationml.slide+xml"/>
  <Override PartName="/ppt/slides/slide69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03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5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0.xml" ContentType="application/vnd.openxmlformats-officedocument.presentationml.slide+xml"/>
  <Override PartName="/ppt/slides/slide136.xml" ContentType="application/vnd.openxmlformats-officedocument.presentationml.slide+xml"/>
  <Override PartName="/ppt/slides/slide16.xml" ContentType="application/vnd.openxmlformats-officedocument.presentationml.slide+xml"/>
  <Override PartName="/ppt/slides/slide91.xml" ContentType="application/vnd.openxmlformats-officedocument.presentationml.slide+xml"/>
  <Override PartName="/ppt/slides/slide137.xml" ContentType="application/vnd.openxmlformats-officedocument.presentationml.slide+xml"/>
  <Override PartName="/ppt/slides/slide17.xml" ContentType="application/vnd.openxmlformats-officedocument.presentationml.slide+xml"/>
  <Override PartName="/ppt/slides/slide160.xml" ContentType="application/vnd.openxmlformats-officedocument.presentationml.slide+xml"/>
  <Override PartName="/ppt/slides/slide92.xml" ContentType="application/vnd.openxmlformats-officedocument.presentationml.slide+xml"/>
  <Override PartName="/ppt/slides/slide138.xml" ContentType="application/vnd.openxmlformats-officedocument.presentationml.slide+xml"/>
  <Override PartName="/ppt/slides/slide18.xml" ContentType="application/vnd.openxmlformats-officedocument.presentationml.slide+xml"/>
  <Override PartName="/ppt/slides/slide161.xml" ContentType="application/vnd.openxmlformats-officedocument.presentationml.slide+xml"/>
  <Override PartName="/ppt/slides/slide93.xml" ContentType="application/vnd.openxmlformats-officedocument.presentationml.slide+xml"/>
  <Override PartName="/ppt/slides/slide139.xml" ContentType="application/vnd.openxmlformats-officedocument.presentationml.slide+xml"/>
  <Override PartName="/ppt/slides/slide30.xml" ContentType="application/vnd.openxmlformats-officedocument.presentationml.slide+xml"/>
  <Override PartName="/ppt/slides/slide89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106.xml" ContentType="application/vnd.openxmlformats-officedocument.presentationml.slide+xml"/>
  <Override PartName="/ppt/slides/slide60.xml" ContentType="application/vnd.openxmlformats-officedocument.presentationml.slide+xml"/>
  <Override PartName="/ppt/slides/slide39.xml" ContentType="application/vnd.openxmlformats-officedocument.presentationml.slide+xml"/>
  <Override PartName="/ppt/slides/slide61.xml" ContentType="application/vnd.openxmlformats-officedocument.presentationml.slide+xml"/>
  <Override PartName="/ppt/slides/slide107.xml" ContentType="application/vnd.openxmlformats-officedocument.presentationml.slide+xml"/>
  <Override PartName="/ppt/slides/slide62.xml" ContentType="application/vnd.openxmlformats-officedocument.presentationml.slide+xml"/>
  <Override PartName="/ppt/slides/slide108.xml" ContentType="application/vnd.openxmlformats-officedocument.presentationml.slide+xml"/>
  <Override PartName="/ppt/slides/slide63.xml" ContentType="application/vnd.openxmlformats-officedocument.presentationml.slide+xml"/>
  <Override PartName="/ppt/slides/slide109.xml" ContentType="application/vnd.openxmlformats-officedocument.presentationml.slide+xml"/>
  <Override PartName="/ppt/slides/slide116.xml" ContentType="application/vnd.openxmlformats-officedocument.presentationml.slide+xml"/>
  <Override PartName="/ppt/slides/slide70.xml" ContentType="application/vnd.openxmlformats-officedocument.presentationml.slide+xml"/>
  <Override PartName="/ppt/slides/slide49.xml" ContentType="application/vnd.openxmlformats-officedocument.presentationml.slide+xml"/>
  <Override PartName="/ppt/slides/slide71.xml" ContentType="application/vnd.openxmlformats-officedocument.presentationml.slide+xml"/>
  <Override PartName="/ppt/slides/slide117.xml" ContentType="application/vnd.openxmlformats-officedocument.presentationml.slide+xml"/>
  <Override PartName="/ppt/slides/slide72.xml" ContentType="application/vnd.openxmlformats-officedocument.presentationml.slide+xml"/>
  <Override PartName="/ppt/slides/slide118.xml" ContentType="application/vnd.openxmlformats-officedocument.presentationml.slide+xml"/>
  <Override PartName="/ppt/slides/slide73.xml" ContentType="application/vnd.openxmlformats-officedocument.presentationml.slide+xml"/>
  <Override PartName="/ppt/slides/slide119.xml" ContentType="application/vnd.openxmlformats-officedocument.presentationml.slide+xml"/>
  <Override PartName="/ppt/slides/slide126.xml" ContentType="application/vnd.openxmlformats-officedocument.presentationml.slide+xml"/>
  <Override PartName="/ppt/slides/slide80.xml" ContentType="application/vnd.openxmlformats-officedocument.presentationml.slide+xml"/>
  <Override PartName="/ppt/slides/slide59.xml" ContentType="application/vnd.openxmlformats-officedocument.presentationml.slide+xml"/>
  <Override PartName="/ppt/slides/slide81.xml" ContentType="application/vnd.openxmlformats-officedocument.presentationml.slide+xml"/>
  <Override PartName="/ppt/slides/slide127.xml" ContentType="application/vnd.openxmlformats-officedocument.presentationml.slide+xml"/>
  <Override PartName="/ppt/slides/slide82.xml" ContentType="application/vnd.openxmlformats-officedocument.presentationml.slide+xml"/>
  <Override PartName="/ppt/slides/slide128.xml" ContentType="application/vnd.openxmlformats-officedocument.presentationml.slide+xml"/>
  <Override PartName="/ppt/slides/slide83.xml" ContentType="application/vnd.openxmlformats-officedocument.presentationml.slide+xml"/>
  <Override PartName="/ppt/slides/slide129.xml" ContentType="application/vnd.openxmlformats-officedocument.presentationml.slide+xml"/>
  <Override PartName="/ppt/slides/slide153.xml" ContentType="application/vnd.openxmlformats-officedocument.presentationml.slide+xml"/>
  <Override PartName="/ppt/slides/_rels/slide156.xml.rels" ContentType="application/vnd.openxmlformats-package.relationships+xml"/>
  <Override PartName="/ppt/slides/_rels/slide44.xml.rels" ContentType="application/vnd.openxmlformats-package.relationships+xml"/>
  <Override PartName="/ppt/slides/_rels/slide155.xml.rels" ContentType="application/vnd.openxmlformats-package.relationships+xml"/>
  <Override PartName="/ppt/slides/_rels/slide43.xml.rels" ContentType="application/vnd.openxmlformats-package.relationships+xml"/>
  <Override PartName="/ppt/slides/_rels/slide145.xml.rels" ContentType="application/vnd.openxmlformats-package.relationships+xml"/>
  <Override PartName="/ppt/slides/_rels/slide152.xml.rels" ContentType="application/vnd.openxmlformats-package.relationships+xml"/>
  <Override PartName="/ppt/slides/_rels/slide14.xml.rels" ContentType="application/vnd.openxmlformats-package.relationships+xml"/>
  <Override PartName="/ppt/slides/_rels/slide142.xml.rels" ContentType="application/vnd.openxmlformats-package.relationships+xml"/>
  <Override PartName="/ppt/slides/_rels/slide129.xml.rels" ContentType="application/vnd.openxmlformats-package.relationships+xml"/>
  <Override PartName="/ppt/slides/_rels/slide153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8.xml.rels" ContentType="application/vnd.openxmlformats-package.relationships+xml"/>
  <Override PartName="/ppt/slides/_rels/slide96.xml.rels" ContentType="application/vnd.openxmlformats-package.relationships+xml"/>
  <Override PartName="/ppt/slides/_rels/slide64.xml.rels" ContentType="application/vnd.openxmlformats-package.relationships+xml"/>
  <Override PartName="/ppt/slides/_rels/slide69.xml.rels" ContentType="application/vnd.openxmlformats-package.relationships+xml"/>
  <Override PartName="/ppt/slides/_rels/slide141.xml.rels" ContentType="application/vnd.openxmlformats-package.relationships+xml"/>
  <Override PartName="/ppt/slides/_rels/slide133.xml.rels" ContentType="application/vnd.openxmlformats-package.relationships+xml"/>
  <Override PartName="/ppt/slides/_rels/slide138.xml.rels" ContentType="application/vnd.openxmlformats-package.relationships+xml"/>
  <Override PartName="/ppt/slides/_rels/slide147.xml.rels" ContentType="application/vnd.openxmlformats-package.relationships+xml"/>
  <Override PartName="/ppt/slides/_rels/slide132.xml.rels" ContentType="application/vnd.openxmlformats-package.relationships+xml"/>
  <Override PartName="/ppt/slides/_rels/slide137.xml.rels" ContentType="application/vnd.openxmlformats-package.relationships+xml"/>
  <Override PartName="/ppt/slides/_rels/slide146.xml.rels" ContentType="application/vnd.openxmlformats-package.relationships+xml"/>
  <Override PartName="/ppt/slides/_rels/slide154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43.xml.rels" ContentType="application/vnd.openxmlformats-package.relationships+xml"/>
  <Override PartName="/ppt/slides/_rels/slide131.xml.rels" ContentType="application/vnd.openxmlformats-package.relationships+xml"/>
  <Override PartName="/ppt/slides/_rels/slide136.xml.rels" ContentType="application/vnd.openxmlformats-package.relationships+xml"/>
  <Override PartName="/ppt/slides/_rels/slide135.xml.rels" ContentType="application/vnd.openxmlformats-package.relationships+xml"/>
  <Override PartName="/ppt/slides/_rels/slide149.xml.rels" ContentType="application/vnd.openxmlformats-package.relationships+xml"/>
  <Override PartName="/ppt/slides/_rels/slide144.xml.rels" ContentType="application/vnd.openxmlformats-package.relationships+xml"/>
  <Override PartName="/ppt/slides/_rels/slide130.xml.rels" ContentType="application/vnd.openxmlformats-package.relationships+xml"/>
  <Override PartName="/ppt/slides/_rels/slide134.xml.rels" ContentType="application/vnd.openxmlformats-package.relationships+xml"/>
  <Override PartName="/ppt/slides/_rels/slide139.xml.rels" ContentType="application/vnd.openxmlformats-package.relationships+xml"/>
  <Override PartName="/ppt/slides/_rels/slide151.xml.rels" ContentType="application/vnd.openxmlformats-package.relationships+xml"/>
  <Override PartName="/ppt/slides/_rels/slide124.xml.rels" ContentType="application/vnd.openxmlformats-package.relationships+xml"/>
  <Override PartName="/ppt/slides/_rels/slide98.xml.rels" ContentType="application/vnd.openxmlformats-package.relationships+xml"/>
  <Override PartName="/ppt/slides/_rels/slide150.xml.rels" ContentType="application/vnd.openxmlformats-package.relationships+xml"/>
  <Override PartName="/ppt/slides/_rels/slide99.xml.rels" ContentType="application/vnd.openxmlformats-package.relationships+xml"/>
  <Override PartName="/ppt/slides/_rels/slide123.xml.rels" ContentType="application/vnd.openxmlformats-package.relationships+xml"/>
  <Override PartName="/ppt/slides/_rels/slide39.xml.rels" ContentType="application/vnd.openxmlformats-package.relationships+xml"/>
  <Override PartName="/ppt/slides/_rels/slide97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120.xml.rels" ContentType="application/vnd.openxmlformats-package.relationships+xml"/>
  <Override PartName="/ppt/slides/_rels/slide125.xml.rels" ContentType="application/vnd.openxmlformats-package.relationships+xml"/>
  <Override PartName="/ppt/slides/_rels/slide40.xml.rels" ContentType="application/vnd.openxmlformats-package.relationships+xml"/>
  <Override PartName="/ppt/slides/_rels/slide115.xml.rels" ContentType="application/vnd.openxmlformats-package.relationships+xml"/>
  <Override PartName="/ppt/slides/_rels/slide104.xml.rels" ContentType="application/vnd.openxmlformats-package.relationships+xml"/>
  <Override PartName="/ppt/slides/_rels/slide114.xml.rels" ContentType="application/vnd.openxmlformats-package.relationships+xml"/>
  <Override PartName="/ppt/slides/_rels/slide88.xml.rels" ContentType="application/vnd.openxmlformats-package.relationships+xml"/>
  <Override PartName="/ppt/slides/_rels/slide140.xml.rels" ContentType="application/vnd.openxmlformats-package.relationships+xml"/>
  <Override PartName="/ppt/slides/_rels/slide89.xml.rels" ContentType="application/vnd.openxmlformats-package.relationships+xml"/>
  <Override PartName="/ppt/slides/_rels/slide113.xml.rels" ContentType="application/vnd.openxmlformats-package.relationships+xml"/>
  <Override PartName="/ppt/slides/_rels/slide87.xml.rels" ContentType="application/vnd.openxmlformats-package.relationships+xml"/>
  <Override PartName="/ppt/slides/_rels/slide112.xml.rels" ContentType="application/vnd.openxmlformats-package.relationships+xml"/>
  <Override PartName="/ppt/slides/_rels/slide86.xml.rels" ContentType="application/vnd.openxmlformats-package.relationships+xml"/>
  <Override PartName="/ppt/slides/_rels/slide111.xml.rels" ContentType="application/vnd.openxmlformats-package.relationships+xml"/>
  <Override PartName="/ppt/slides/_rels/slide85.xml.rels" ContentType="application/vnd.openxmlformats-package.relationships+xml"/>
  <Override PartName="/ppt/slides/_rels/slide110.xml.rels" ContentType="application/vnd.openxmlformats-package.relationships+xml"/>
  <Override PartName="/ppt/slides/_rels/slide59.xml.rels" ContentType="application/vnd.openxmlformats-package.relationships+xml"/>
  <Override PartName="/ppt/slides/_rels/slide95.xml.rels" ContentType="application/vnd.openxmlformats-package.relationships+xml"/>
  <Override PartName="/ppt/slides/_rels/slide37.xml.rels" ContentType="application/vnd.openxmlformats-package.relationships+xml"/>
  <Override PartName="/ppt/slides/_rels/slide105.xml.rels" ContentType="application/vnd.openxmlformats-package.relationships+xml"/>
  <Override PartName="/ppt/slides/_rels/slide128.xml.rels" ContentType="application/vnd.openxmlformats-package.relationships+xml"/>
  <Override PartName="/ppt/slides/_rels/slide127.xml.rels" ContentType="application/vnd.openxmlformats-package.relationships+xml"/>
  <Override PartName="/ppt/slides/_rels/slide122.xml.rels" ContentType="application/vnd.openxmlformats-package.relationships+xml"/>
  <Override PartName="/ppt/slides/_rels/slide126.xml.rels" ContentType="application/vnd.openxmlformats-package.relationships+xml"/>
  <Override PartName="/ppt/slides/_rels/slide121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9.xml.rels" ContentType="application/vnd.openxmlformats-package.relationships+xml"/>
  <Override PartName="/ppt/slides/_rels/slide74.xml.rels" ContentType="application/vnd.openxmlformats-package.relationships+xml"/>
  <Override PartName="/ppt/slides/_rels/slide78.xml.rels" ContentType="application/vnd.openxmlformats-package.relationships+xml"/>
  <Override PartName="/ppt/slides/_rels/slide73.xml.rels" ContentType="application/vnd.openxmlformats-package.relationships+xml"/>
  <Override PartName="/ppt/slides/_rels/slide118.xml.rels" ContentType="application/vnd.openxmlformats-package.relationships+xml"/>
  <Override PartName="/ppt/slides/_rels/slide77.xml.rels" ContentType="application/vnd.openxmlformats-package.relationships+xml"/>
  <Override PartName="/ppt/slides/_rels/slide72.xml.rels" ContentType="application/vnd.openxmlformats-package.relationships+xml"/>
  <Override PartName="/ppt/slides/_rels/slide117.xml.rels" ContentType="application/vnd.openxmlformats-package.relationships+xml"/>
  <Override PartName="/ppt/slides/_rels/slide71.xml.rels" ContentType="application/vnd.openxmlformats-package.relationships+xml"/>
  <Override PartName="/ppt/slides/_rels/slide116.xml.rels" ContentType="application/vnd.openxmlformats-package.relationships+xml"/>
  <Override PartName="/ppt/slides/_rels/slide68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7.xml.rels" ContentType="application/vnd.openxmlformats-package.relationships+xml"/>
  <Override PartName="/ppt/slides/_rels/slide61.xml.rels" ContentType="application/vnd.openxmlformats-package.relationships+xml"/>
  <Override PartName="/ppt/slides/_rels/slide66.xml.rels" ContentType="application/vnd.openxmlformats-package.relationships+xml"/>
  <Override PartName="/ppt/slides/_rels/slide106.xml.rels" ContentType="application/vnd.openxmlformats-package.relationships+xml"/>
  <Override PartName="/ppt/slides/_rels/slide60.xml.rels" ContentType="application/vnd.openxmlformats-package.relationships+xml"/>
  <Override PartName="/ppt/slides/_rels/slide65.xml.rels" ContentType="application/vnd.openxmlformats-package.relationships+xml"/>
  <Override PartName="/ppt/slides/_rels/slide49.xml.rels" ContentType="application/vnd.openxmlformats-package.relationships+xml"/>
  <Override PartName="/ppt/slides/_rels/slide9.xml.rels" ContentType="application/vnd.openxmlformats-package.relationships+xml"/>
  <Override PartName="/ppt/slides/_rels/slide100.xml.rels" ContentType="application/vnd.openxmlformats-package.relationships+xml"/>
  <Override PartName="/ppt/slides/_rels/slide48.xml.rels" ContentType="application/vnd.openxmlformats-package.relationships+xml"/>
  <Override PartName="/ppt/slides/_rels/slide8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47.xml.rels" ContentType="application/vnd.openxmlformats-package.relationships+xml"/>
  <Override PartName="/ppt/slides/_rels/slide84.xml.rels" ContentType="application/vnd.openxmlformats-package.relationships+xml"/>
  <Override PartName="/ppt/slides/_rels/slide6.xml.rels" ContentType="application/vnd.openxmlformats-package.relationships+xml"/>
  <Override PartName="/ppt/slides/_rels/slide46.xml.rels" ContentType="application/vnd.openxmlformats-package.relationships+xml"/>
  <Override PartName="/ppt/slides/_rels/slide1.xml.rels" ContentType="application/vnd.openxmlformats-package.relationships+xml"/>
  <Override PartName="/ppt/slides/_rels/slide38.xml.rels" ContentType="application/vnd.openxmlformats-package.relationships+xml"/>
  <Override PartName="/ppt/slides/_rels/slide94.xml.rels" ContentType="application/vnd.openxmlformats-package.relationships+xml"/>
  <Override PartName="/ppt/slides/_rels/slide36.xml.rels" ContentType="application/vnd.openxmlformats-package.relationships+xml"/>
  <Override PartName="/ppt/slides/_rels/slide92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93.xml.rels" ContentType="application/vnd.openxmlformats-package.relationships+xml"/>
  <Override PartName="/ppt/slides/_rels/slide161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91.xml.rels" ContentType="application/vnd.openxmlformats-package.relationships+xml"/>
  <Override PartName="/ppt/slides/_rels/slide33.xml.rels" ContentType="application/vnd.openxmlformats-package.relationships+xml"/>
  <Override PartName="/ppt/slides/_rels/slide80.xml.rels" ContentType="application/vnd.openxmlformats-package.relationships+xml"/>
  <Override PartName="/ppt/slides/_rels/slide27.xml.rels" ContentType="application/vnd.openxmlformats-package.relationships+xml"/>
  <Override PartName="/ppt/slides/_rels/slide160.xml.rels" ContentType="application/vnd.openxmlformats-package.relationships+xml"/>
  <Override PartName="/ppt/slides/_rels/slide22.xml.rels" ContentType="application/vnd.openxmlformats-package.relationships+xml"/>
  <Override PartName="/ppt/slides/_rels/slide55.xml.rels" ContentType="application/vnd.openxmlformats-package.relationships+xml"/>
  <Override PartName="/ppt/slides/_rels/slide50.xml.rels" ContentType="application/vnd.openxmlformats-package.relationships+xml"/>
  <Override PartName="/ppt/slides/_rels/slide32.xml.rels" ContentType="application/vnd.openxmlformats-package.relationships+xml"/>
  <Override PartName="/ppt/slides/_rels/slide5.xml.rels" ContentType="application/vnd.openxmlformats-package.relationships+xml"/>
  <Override PartName="/ppt/slides/_rels/slide107.xml.rels" ContentType="application/vnd.openxmlformats-package.relationships+xml"/>
  <Override PartName="/ppt/slides/_rels/slide31.xml.rels" ContentType="application/vnd.openxmlformats-package.relationships+xml"/>
  <Override PartName="/ppt/slides/_rels/slide4.xml.rels" ContentType="application/vnd.openxmlformats-package.relationships+xml"/>
  <Override PartName="/ppt/slides/_rels/slide83.xml.rels" ContentType="application/vnd.openxmlformats-package.relationships+xml"/>
  <Override PartName="/ppt/slides/_rels/slide70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90.xml.rels" ContentType="application/vnd.openxmlformats-package.relationships+xml"/>
  <Override PartName="/ppt/slides/_rels/slide58.xml.rels" ContentType="application/vnd.openxmlformats-package.relationships+xml"/>
  <Override PartName="/ppt/slides/_rels/slide45.xml.rels" ContentType="application/vnd.openxmlformats-package.relationships+xml"/>
  <Override PartName="/ppt/slides/_rels/slide157.xml.rels" ContentType="application/vnd.openxmlformats-package.relationships+xml"/>
  <Override PartName="/ppt/slides/_rels/slide8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56.xml.rels" ContentType="application/vnd.openxmlformats-package.relationships+xml"/>
  <Override PartName="/ppt/slides/_rels/slide51.xml.rels" ContentType="application/vnd.openxmlformats-package.relationships+xml"/>
  <Override PartName="/ppt/slides/_rels/slide108.xml.rels" ContentType="application/vnd.openxmlformats-package.relationships+xml"/>
  <Override PartName="/ppt/slides/_rels/slide21.xml.rels" ContentType="application/vnd.openxmlformats-package.relationships+xml"/>
  <Override PartName="/ppt/slides/_rels/slide109.xml.rels" ContentType="application/vnd.openxmlformats-package.relationships+xml"/>
  <Override PartName="/ppt/slides/_rels/slide24.xml.rels" ContentType="application/vnd.openxmlformats-package.relationships+xml"/>
  <Override PartName="/ppt/slides/_rels/slide29.xml.rels" ContentType="application/vnd.openxmlformats-package.relationships+xml"/>
  <Override PartName="/ppt/slides/_rels/slide57.xml.rels" ContentType="application/vnd.openxmlformats-package.relationships+xml"/>
  <Override PartName="/ppt/slides/_rels/slide119.xml.rels" ContentType="application/vnd.openxmlformats-package.relationships+xml"/>
  <Override PartName="/ppt/slides/_rels/slide20.xml.rels" ContentType="application/vnd.openxmlformats-package.relationships+xml"/>
  <Override PartName="/ppt/slides/_rels/slide103.xml.rels" ContentType="application/vnd.openxmlformats-package.relationships+xml"/>
  <Override PartName="/ppt/slides/_rels/slide26.xml.rels" ContentType="application/vnd.openxmlformats-package.relationships+xml"/>
  <Override PartName="/ppt/slides/_rels/slide102.xml.rels" ContentType="application/vnd.openxmlformats-package.relationships+xml"/>
  <Override PartName="/ppt/slides/_rels/slide25.xml.rels" ContentType="application/vnd.openxmlformats-package.relationships+xml"/>
  <Override PartName="/ppt/slides/_rels/slide82.xml.rels" ContentType="application/vnd.openxmlformats-package.relationships+xml"/>
  <Override PartName="/ppt/slides/_rels/slide101.xml.rels" ContentType="application/vnd.openxmlformats-package.relationships+xml"/>
  <Override PartName="/ppt/slides/_rels/slide158.xml.rels" ContentType="application/vnd.openxmlformats-package.relationships+xml"/>
  <Override PartName="/ppt/slides/_rels/slide52.xml.rels" ContentType="application/vnd.openxmlformats-package.relationships+xml"/>
  <Override PartName="/ppt/slides/_rels/slide30.xml.rels" ContentType="application/vnd.openxmlformats-package.relationships+xml"/>
  <Override PartName="/ppt/slides/_rels/slide159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slide86.xml" ContentType="application/vnd.openxmlformats-officedocument.presentationml.slide+xml"/>
  <Override PartName="/ppt/slides/slide154.xml" ContentType="application/vnd.openxmlformats-officedocument.presentationml.slide+xml"/>
  <Override PartName="/ppt/slides/slide87.xml" ContentType="application/vnd.openxmlformats-officedocument.presentationml.slide+xml"/>
  <Override PartName="/ppt/slides/slide155.xml" ContentType="application/vnd.openxmlformats-officedocument.presentationml.slide+xml"/>
  <Override PartName="/ppt/slides/slide88.xml" ContentType="application/vnd.openxmlformats-officedocument.presentationml.slide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38.xml" ContentType="application/vnd.openxmlformats-officedocument.presentationml.slide+xml"/>
  <Override PartName="/ppt/slides/slide105.xml" ContentType="application/vnd.openxmlformats-officedocument.presentationml.slide+xml"/>
  <Override PartName="/ppt/slides/slide43.xml" ContentType="application/vnd.openxmlformats-officedocument.presentationml.slide+xml"/>
  <Override PartName="/ppt/slides/slide110.xml" ContentType="application/vnd.openxmlformats-officedocument.presentationml.slide+xml"/>
  <Override PartName="/ppt/slides/slide44.xml" ContentType="application/vnd.openxmlformats-officedocument.presentationml.slide+xml"/>
  <Override PartName="/ppt/slides/slide111.xml" ContentType="application/vnd.openxmlformats-officedocument.presentationml.slide+xml"/>
  <Override PartName="/ppt/slides/slide45.xml" ContentType="application/vnd.openxmlformats-officedocument.presentationml.slide+xml"/>
  <Override PartName="/ppt/slides/slide112.xml" ContentType="application/vnd.openxmlformats-officedocument.presentationml.slide+xml"/>
  <Override PartName="/ppt/slides/slide46.xml" ContentType="application/vnd.openxmlformats-officedocument.presentationml.slide+xml"/>
  <Override PartName="/ppt/slides/slide113.xml" ContentType="application/vnd.openxmlformats-officedocument.presentationml.slide+xml"/>
  <Override PartName="/ppt/slides/slide47.xml" ContentType="application/vnd.openxmlformats-officedocument.presentationml.slide+xml"/>
  <Override PartName="/ppt/slides/slide114.xml" ContentType="application/vnd.openxmlformats-officedocument.presentationml.slide+xml"/>
  <Override PartName="/ppt/slides/slide48.xml" ContentType="application/vnd.openxmlformats-officedocument.presentationml.slide+xml"/>
  <Override PartName="/ppt/slides/slide115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58.xml" ContentType="application/vnd.openxmlformats-officedocument.presentationml.slide+xml"/>
  <Override PartName="/ppt/slides/slide125.xml" ContentType="application/vnd.openxmlformats-officedocument.presentationml.slide+xml"/>
  <Override PartName="/ppt/slides/slide64.xml" ContentType="application/vnd.openxmlformats-officedocument.presentationml.slide+xml"/>
  <Override PartName="/ppt/slides/slide131.xml" ContentType="application/vnd.openxmlformats-officedocument.presentationml.slide+xml"/>
  <Override PartName="/ppt/slides/slide65.xml" ContentType="application/vnd.openxmlformats-officedocument.presentationml.slide+xml"/>
  <Override PartName="/ppt/slides/slide132.xml" ContentType="application/vnd.openxmlformats-officedocument.presentationml.slide+xml"/>
  <Override PartName="/ppt/slides/slide66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84.xml" ContentType="application/vnd.openxmlformats-officedocument.presentationml.slide+xml"/>
  <Override PartName="/ppt/slides/slide67.xml" ContentType="application/vnd.openxmlformats-officedocument.presentationml.slide+xml"/>
  <Override PartName="/ppt/slides/slide134.xml" ContentType="application/vnd.openxmlformats-officedocument.presentationml.slide+xml"/>
  <Override PartName="/ppt/slides/slide140.xml" ContentType="application/vnd.openxmlformats-officedocument.presentationml.slide+xml"/>
  <Override PartName="/ppt/slides/slide74.xml" ContentType="application/vnd.openxmlformats-officedocument.presentationml.slide+xml"/>
  <Override PartName="/ppt/slides/slide141.xml" ContentType="application/vnd.openxmlformats-officedocument.presentationml.slide+xml"/>
  <Override PartName="/ppt/slides/slide75.xml" ContentType="application/vnd.openxmlformats-officedocument.presentationml.slide+xml"/>
  <Override PartName="/ppt/slides/slide142.xml" ContentType="application/vnd.openxmlformats-officedocument.presentationml.slide+xml"/>
  <Override PartName="/ppt/slides/slide76.xml" ContentType="application/vnd.openxmlformats-officedocument.presentationml.slide+xml"/>
  <Override PartName="/ppt/slides/slide143.xml" ContentType="application/vnd.openxmlformats-officedocument.presentationml.slide+xml"/>
  <Override PartName="/ppt/slides/slide77.xml" ContentType="application/vnd.openxmlformats-officedocument.presentationml.slide+xml"/>
  <Override PartName="/ppt/slides/slide144.xml" ContentType="application/vnd.openxmlformats-officedocument.presentationml.slide+xml"/>
  <Override PartName="/ppt/slides/slide95.xml" ContentType="application/vnd.openxmlformats-officedocument.presentationml.slide+xml"/>
  <Override PartName="/ppt/slides/slide78.xml" ContentType="application/vnd.openxmlformats-officedocument.presentationml.slide+xml"/>
  <Override PartName="/ppt/slides/slide145.xml" ContentType="application/vnd.openxmlformats-officedocument.presentationml.slide+xml"/>
  <Override PartName="/ppt/slides/slide152.xml" ContentType="application/vnd.openxmlformats-officedocument.presentationml.slide+xml"/>
  <Override PartName="/ppt/slides/slide85.xml" ContentType="application/vnd.openxmlformats-officedocument.presentationml.slide+xml"/>
  <Override PartName="/ppt/slides/slide68.xml" ContentType="application/vnd.openxmlformats-officedocument.presentationml.slide+xml"/>
  <Override PartName="/ppt/slides/slide135.xml" ContentType="application/vnd.openxmlformats-officedocument.presentationml.slide+xml"/>
  <Override PartName="/ppt/slides/slide150.xml" ContentType="application/vnd.openxmlformats-officedocument.presentationml.slide+xml"/>
  <Override PartName="/ppt/slides/slide96.xml" ContentType="application/vnd.openxmlformats-officedocument.presentationml.slide+xml"/>
  <Override PartName="/ppt/slides/slide146.xml" ContentType="application/vnd.openxmlformats-officedocument.presentationml.slide+xml"/>
  <Override PartName="/ppt/slides/slide97.xml" ContentType="application/vnd.openxmlformats-officedocument.presentationml.slide+xml"/>
  <Override PartName="/ppt/slides/slide147.xml" ContentType="application/vnd.openxmlformats-officedocument.presentationml.slide+xml"/>
  <Override PartName="/ppt/slides/slide98.xml" ContentType="application/vnd.openxmlformats-officedocument.presentationml.slide+xml"/>
  <Override PartName="/ppt/slides/slide148.xml" ContentType="application/vnd.openxmlformats-officedocument.presentationml.slide+xml"/>
  <Override PartName="/ppt/slides/slide130.xml" ContentType="application/vnd.openxmlformats-officedocument.presentationml.slide+xml"/>
  <Override PartName="/ppt/slides/slide40.xml" ContentType="application/vnd.openxmlformats-officedocument.presentationml.slide+xml"/>
  <Override PartName="/ppt/slides/slide99.xml" ContentType="application/vnd.openxmlformats-officedocument.presentationml.slide+xml"/>
  <Override PartName="/ppt/slides/slide149.xml" ContentType="application/vnd.openxmlformats-officedocument.presentationml.slide+xml"/>
  <Override PartName="/ppt/slides/slide15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  <p:sldId id="415" r:id="rId164"/>
    <p:sldId id="416" r:id="rId165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slide" Target="slides/slide129.xml"/><Relationship Id="rId134" Type="http://schemas.openxmlformats.org/officeDocument/2006/relationships/slide" Target="slides/slide130.xml"/><Relationship Id="rId135" Type="http://schemas.openxmlformats.org/officeDocument/2006/relationships/slide" Target="slides/slide131.xml"/><Relationship Id="rId136" Type="http://schemas.openxmlformats.org/officeDocument/2006/relationships/slide" Target="slides/slide132.xml"/><Relationship Id="rId137" Type="http://schemas.openxmlformats.org/officeDocument/2006/relationships/slide" Target="slides/slide133.xml"/><Relationship Id="rId138" Type="http://schemas.openxmlformats.org/officeDocument/2006/relationships/slide" Target="slides/slide134.xml"/><Relationship Id="rId139" Type="http://schemas.openxmlformats.org/officeDocument/2006/relationships/slide" Target="slides/slide135.xml"/><Relationship Id="rId140" Type="http://schemas.openxmlformats.org/officeDocument/2006/relationships/slide" Target="slides/slide136.xml"/><Relationship Id="rId141" Type="http://schemas.openxmlformats.org/officeDocument/2006/relationships/slide" Target="slides/slide137.xml"/><Relationship Id="rId142" Type="http://schemas.openxmlformats.org/officeDocument/2006/relationships/slide" Target="slides/slide138.xml"/><Relationship Id="rId143" Type="http://schemas.openxmlformats.org/officeDocument/2006/relationships/slide" Target="slides/slide139.xml"/><Relationship Id="rId144" Type="http://schemas.openxmlformats.org/officeDocument/2006/relationships/slide" Target="slides/slide140.xml"/><Relationship Id="rId145" Type="http://schemas.openxmlformats.org/officeDocument/2006/relationships/slide" Target="slides/slide141.xml"/><Relationship Id="rId146" Type="http://schemas.openxmlformats.org/officeDocument/2006/relationships/slide" Target="slides/slide142.xml"/><Relationship Id="rId147" Type="http://schemas.openxmlformats.org/officeDocument/2006/relationships/slide" Target="slides/slide143.xml"/><Relationship Id="rId148" Type="http://schemas.openxmlformats.org/officeDocument/2006/relationships/slide" Target="slides/slide144.xml"/><Relationship Id="rId149" Type="http://schemas.openxmlformats.org/officeDocument/2006/relationships/slide" Target="slides/slide145.xml"/><Relationship Id="rId150" Type="http://schemas.openxmlformats.org/officeDocument/2006/relationships/slide" Target="slides/slide146.xml"/><Relationship Id="rId151" Type="http://schemas.openxmlformats.org/officeDocument/2006/relationships/slide" Target="slides/slide147.xml"/><Relationship Id="rId152" Type="http://schemas.openxmlformats.org/officeDocument/2006/relationships/slide" Target="slides/slide148.xml"/><Relationship Id="rId153" Type="http://schemas.openxmlformats.org/officeDocument/2006/relationships/slide" Target="slides/slide149.xml"/><Relationship Id="rId154" Type="http://schemas.openxmlformats.org/officeDocument/2006/relationships/slide" Target="slides/slide150.xml"/><Relationship Id="rId155" Type="http://schemas.openxmlformats.org/officeDocument/2006/relationships/slide" Target="slides/slide151.xml"/><Relationship Id="rId156" Type="http://schemas.openxmlformats.org/officeDocument/2006/relationships/slide" Target="slides/slide152.xml"/><Relationship Id="rId157" Type="http://schemas.openxmlformats.org/officeDocument/2006/relationships/slide" Target="slides/slide153.xml"/><Relationship Id="rId158" Type="http://schemas.openxmlformats.org/officeDocument/2006/relationships/slide" Target="slides/slide154.xml"/><Relationship Id="rId159" Type="http://schemas.openxmlformats.org/officeDocument/2006/relationships/slide" Target="slides/slide155.xml"/><Relationship Id="rId160" Type="http://schemas.openxmlformats.org/officeDocument/2006/relationships/slide" Target="slides/slide156.xml"/><Relationship Id="rId161" Type="http://schemas.openxmlformats.org/officeDocument/2006/relationships/slide" Target="slides/slide157.xml"/><Relationship Id="rId162" Type="http://schemas.openxmlformats.org/officeDocument/2006/relationships/slide" Target="slides/slide158.xml"/><Relationship Id="rId163" Type="http://schemas.openxmlformats.org/officeDocument/2006/relationships/slide" Target="slides/slide159.xml"/><Relationship Id="rId164" Type="http://schemas.openxmlformats.org/officeDocument/2006/relationships/slide" Target="slides/slide160.xml"/><Relationship Id="rId165" Type="http://schemas.openxmlformats.org/officeDocument/2006/relationships/slide" Target="slides/slide16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Title Text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45720" rIns="45720" tIns="45000" bIns="45000">
            <a:noAutofit/>
          </a:bodyPr>
          <a:p>
            <a:pPr marL="343080" indent="-3427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One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1035720" indent="-5781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Two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2" marL="1456200" indent="-5414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Three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3" marL="2020680" indent="-6487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Four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4" marL="2477880" indent="-6487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Five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426520" y="6403320"/>
            <a:ext cx="258120" cy="26892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Title Text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 lIns="45720" rIns="45720" tIns="45000" bIns="45000">
            <a:noAutofit/>
          </a:bodyPr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One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Two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Three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Four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Five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26520" y="6403320"/>
            <a:ext cx="258120" cy="26892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cc8e5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6" descr="Picture 6"/>
          <p:cNvPicPr/>
          <p:nvPr/>
        </p:nvPicPr>
        <p:blipFill>
          <a:blip r:embed="rId2"/>
          <a:stretch/>
        </p:blipFill>
        <p:spPr>
          <a:xfrm>
            <a:off x="457200" y="4897440"/>
            <a:ext cx="2319120" cy="1545840"/>
          </a:xfrm>
          <a:prstGeom prst="rect">
            <a:avLst/>
          </a:prstGeom>
          <a:ln w="1270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195120"/>
            <a:ext cx="8229240" cy="114264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Title Text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45720" rIns="45720" tIns="45000" bIns="45000">
            <a:noAutofit/>
          </a:bodyPr>
          <a:p>
            <a:pPr marL="343080" indent="-3427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One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1035720" indent="-57816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Two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2" marL="1456200" indent="-54144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Three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3" marL="2020680" indent="-6487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Four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4" marL="2477880" indent="-64872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Body Level Five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6294600" y="6221880"/>
            <a:ext cx="258120" cy="26892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7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200.png"/><Relationship Id="rId2" Type="http://schemas.openxmlformats.org/officeDocument/2006/relationships/image" Target="../media/image201.jpeg"/><Relationship Id="rId3" Type="http://schemas.openxmlformats.org/officeDocument/2006/relationships/slideLayout" Target="../slideLayouts/slideLayout27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202.jpeg"/><Relationship Id="rId2" Type="http://schemas.openxmlformats.org/officeDocument/2006/relationships/image" Target="../media/image203.png"/><Relationship Id="rId3" Type="http://schemas.openxmlformats.org/officeDocument/2006/relationships/slideLayout" Target="../slideLayouts/slideLayout27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204.jpeg"/><Relationship Id="rId2" Type="http://schemas.openxmlformats.org/officeDocument/2006/relationships/image" Target="../media/image205.png"/><Relationship Id="rId3" Type="http://schemas.openxmlformats.org/officeDocument/2006/relationships/slideLayout" Target="../slideLayouts/slideLayout27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206.jpeg"/><Relationship Id="rId2" Type="http://schemas.openxmlformats.org/officeDocument/2006/relationships/image" Target="../media/image207.png"/><Relationship Id="rId3" Type="http://schemas.openxmlformats.org/officeDocument/2006/relationships/slideLayout" Target="../slideLayouts/slideLayout27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208.jpeg"/><Relationship Id="rId2" Type="http://schemas.openxmlformats.org/officeDocument/2006/relationships/image" Target="../media/image209.png"/><Relationship Id="rId3" Type="http://schemas.openxmlformats.org/officeDocument/2006/relationships/slideLayout" Target="../slideLayouts/slideLayout27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210.jpeg"/><Relationship Id="rId2" Type="http://schemas.openxmlformats.org/officeDocument/2006/relationships/image" Target="../media/image211.png"/><Relationship Id="rId3" Type="http://schemas.openxmlformats.org/officeDocument/2006/relationships/slideLayout" Target="../slideLayouts/slideLayout27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212.jpeg"/><Relationship Id="rId2" Type="http://schemas.openxmlformats.org/officeDocument/2006/relationships/image" Target="../media/image213.png"/><Relationship Id="rId3" Type="http://schemas.openxmlformats.org/officeDocument/2006/relationships/slideLayout" Target="../slideLayouts/slideLayout27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image" Target="../media/image214.jpeg"/><Relationship Id="rId2" Type="http://schemas.openxmlformats.org/officeDocument/2006/relationships/image" Target="../media/image215.png"/><Relationship Id="rId3" Type="http://schemas.openxmlformats.org/officeDocument/2006/relationships/slideLayout" Target="../slideLayouts/slideLayout27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image" Target="../media/image216.jpeg"/><Relationship Id="rId2" Type="http://schemas.openxmlformats.org/officeDocument/2006/relationships/image" Target="../media/image217.png"/><Relationship Id="rId3" Type="http://schemas.openxmlformats.org/officeDocument/2006/relationships/slideLayout" Target="../slideLayouts/slideLayout27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image" Target="../media/image218.jpeg"/><Relationship Id="rId2" Type="http://schemas.openxmlformats.org/officeDocument/2006/relationships/image" Target="../media/image219.png"/><Relationship Id="rId3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7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21.jpeg"/><Relationship Id="rId3" Type="http://schemas.openxmlformats.org/officeDocument/2006/relationships/slideLayout" Target="../slideLayouts/slideLayout27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image" Target="../media/image222.jpeg"/><Relationship Id="rId2" Type="http://schemas.openxmlformats.org/officeDocument/2006/relationships/image" Target="../media/image223.png"/><Relationship Id="rId3" Type="http://schemas.openxmlformats.org/officeDocument/2006/relationships/slideLayout" Target="../slideLayouts/slideLayout27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image" Target="../media/image224.jpeg"/><Relationship Id="rId2" Type="http://schemas.openxmlformats.org/officeDocument/2006/relationships/image" Target="../media/image225.png"/><Relationship Id="rId3" Type="http://schemas.openxmlformats.org/officeDocument/2006/relationships/slideLayout" Target="../slideLayouts/slideLayout27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image" Target="../media/image226.jpeg"/><Relationship Id="rId2" Type="http://schemas.openxmlformats.org/officeDocument/2006/relationships/image" Target="../media/image227.png"/><Relationship Id="rId3" Type="http://schemas.openxmlformats.org/officeDocument/2006/relationships/slideLayout" Target="../slideLayouts/slideLayout27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image" Target="../media/image228.jpeg"/><Relationship Id="rId2" Type="http://schemas.openxmlformats.org/officeDocument/2006/relationships/image" Target="../media/image229.png"/><Relationship Id="rId3" Type="http://schemas.openxmlformats.org/officeDocument/2006/relationships/slideLayout" Target="../slideLayouts/slideLayout27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image" Target="../media/image230.jpeg"/><Relationship Id="rId2" Type="http://schemas.openxmlformats.org/officeDocument/2006/relationships/image" Target="../media/image231.png"/><Relationship Id="rId3" Type="http://schemas.openxmlformats.org/officeDocument/2006/relationships/slideLayout" Target="../slideLayouts/slideLayout27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image" Target="../media/image232.jpeg"/><Relationship Id="rId2" Type="http://schemas.openxmlformats.org/officeDocument/2006/relationships/image" Target="../media/image233.png"/><Relationship Id="rId3" Type="http://schemas.openxmlformats.org/officeDocument/2006/relationships/slideLayout" Target="../slideLayouts/slideLayout27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image" Target="../media/image234.jpeg"/><Relationship Id="rId2" Type="http://schemas.openxmlformats.org/officeDocument/2006/relationships/image" Target="../media/image235.png"/><Relationship Id="rId3" Type="http://schemas.openxmlformats.org/officeDocument/2006/relationships/slideLayout" Target="../slideLayouts/slideLayout27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image" Target="../media/image236.jpeg"/><Relationship Id="rId2" Type="http://schemas.openxmlformats.org/officeDocument/2006/relationships/image" Target="../media/image237.png"/><Relationship Id="rId3" Type="http://schemas.openxmlformats.org/officeDocument/2006/relationships/slideLayout" Target="../slideLayouts/slideLayout27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image" Target="../media/image238.jpeg"/><Relationship Id="rId2" Type="http://schemas.openxmlformats.org/officeDocument/2006/relationships/image" Target="../media/image239.png"/><Relationship Id="rId3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7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image" Target="../media/image240.jpeg"/><Relationship Id="rId2" Type="http://schemas.openxmlformats.org/officeDocument/2006/relationships/image" Target="../media/image241.png"/><Relationship Id="rId3" Type="http://schemas.openxmlformats.org/officeDocument/2006/relationships/slideLayout" Target="../slideLayouts/slideLayout27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image" Target="../media/image242.jpeg"/><Relationship Id="rId2" Type="http://schemas.openxmlformats.org/officeDocument/2006/relationships/image" Target="../media/image243.png"/><Relationship Id="rId3" Type="http://schemas.openxmlformats.org/officeDocument/2006/relationships/slideLayout" Target="../slideLayouts/slideLayout27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image" Target="../media/image244.jpeg"/><Relationship Id="rId2" Type="http://schemas.openxmlformats.org/officeDocument/2006/relationships/image" Target="../media/image245.png"/><Relationship Id="rId3" Type="http://schemas.openxmlformats.org/officeDocument/2006/relationships/slideLayout" Target="../slideLayouts/slideLayout27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image" Target="../media/image246.jpeg"/><Relationship Id="rId2" Type="http://schemas.openxmlformats.org/officeDocument/2006/relationships/image" Target="../media/image247.png"/><Relationship Id="rId3" Type="http://schemas.openxmlformats.org/officeDocument/2006/relationships/slideLayout" Target="../slideLayouts/slideLayout27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image" Target="../media/image248.jpeg"/><Relationship Id="rId2" Type="http://schemas.openxmlformats.org/officeDocument/2006/relationships/image" Target="../media/image249.png"/><Relationship Id="rId3" Type="http://schemas.openxmlformats.org/officeDocument/2006/relationships/slideLayout" Target="../slideLayouts/slideLayout27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image" Target="../media/image250.jpeg"/><Relationship Id="rId2" Type="http://schemas.openxmlformats.org/officeDocument/2006/relationships/image" Target="../media/image251.png"/><Relationship Id="rId3" Type="http://schemas.openxmlformats.org/officeDocument/2006/relationships/slideLayout" Target="../slideLayouts/slideLayout27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image" Target="../media/image252.jpeg"/><Relationship Id="rId2" Type="http://schemas.openxmlformats.org/officeDocument/2006/relationships/image" Target="../media/image253.png"/><Relationship Id="rId3" Type="http://schemas.openxmlformats.org/officeDocument/2006/relationships/slideLayout" Target="../slideLayouts/slideLayout27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image" Target="../media/image254.jpeg"/><Relationship Id="rId2" Type="http://schemas.openxmlformats.org/officeDocument/2006/relationships/image" Target="../media/image255.png"/><Relationship Id="rId3" Type="http://schemas.openxmlformats.org/officeDocument/2006/relationships/slideLayout" Target="../slideLayouts/slideLayout27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image" Target="../media/image256.jpeg"/><Relationship Id="rId2" Type="http://schemas.openxmlformats.org/officeDocument/2006/relationships/image" Target="../media/image257.png"/><Relationship Id="rId3" Type="http://schemas.openxmlformats.org/officeDocument/2006/relationships/slideLayout" Target="../slideLayouts/slideLayout27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image" Target="../media/image258.jpeg"/><Relationship Id="rId2" Type="http://schemas.openxmlformats.org/officeDocument/2006/relationships/image" Target="../media/image259.png"/><Relationship Id="rId3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7.xml"/>
</Relationships>
</file>

<file path=ppt/slides/_rels/slide130.xml.rels><?xml version="1.0" encoding="UTF-8"?>
<Relationships xmlns="http://schemas.openxmlformats.org/package/2006/relationships"><Relationship Id="rId1" Type="http://schemas.openxmlformats.org/officeDocument/2006/relationships/image" Target="../media/image260.jpeg"/><Relationship Id="rId2" Type="http://schemas.openxmlformats.org/officeDocument/2006/relationships/image" Target="../media/image261.png"/><Relationship Id="rId3" Type="http://schemas.openxmlformats.org/officeDocument/2006/relationships/slideLayout" Target="../slideLayouts/slideLayout27.xml"/>
</Relationships>
</file>

<file path=ppt/slides/_rels/slide131.xml.rels><?xml version="1.0" encoding="UTF-8"?>
<Relationships xmlns="http://schemas.openxmlformats.org/package/2006/relationships"><Relationship Id="rId1" Type="http://schemas.openxmlformats.org/officeDocument/2006/relationships/image" Target="../media/image262.jpeg"/><Relationship Id="rId2" Type="http://schemas.openxmlformats.org/officeDocument/2006/relationships/image" Target="../media/image263.png"/><Relationship Id="rId3" Type="http://schemas.openxmlformats.org/officeDocument/2006/relationships/slideLayout" Target="../slideLayouts/slideLayout27.xml"/>
</Relationships>
</file>

<file path=ppt/slides/_rels/slide132.xml.rels><?xml version="1.0" encoding="UTF-8"?>
<Relationships xmlns="http://schemas.openxmlformats.org/package/2006/relationships"><Relationship Id="rId1" Type="http://schemas.openxmlformats.org/officeDocument/2006/relationships/image" Target="../media/image264.jpeg"/><Relationship Id="rId2" Type="http://schemas.openxmlformats.org/officeDocument/2006/relationships/image" Target="../media/image265.png"/><Relationship Id="rId3" Type="http://schemas.openxmlformats.org/officeDocument/2006/relationships/slideLayout" Target="../slideLayouts/slideLayout27.xml"/>
</Relationships>
</file>

<file path=ppt/slides/_rels/slide133.xml.rels><?xml version="1.0" encoding="UTF-8"?>
<Relationships xmlns="http://schemas.openxmlformats.org/package/2006/relationships"><Relationship Id="rId1" Type="http://schemas.openxmlformats.org/officeDocument/2006/relationships/image" Target="../media/image266.jpeg"/><Relationship Id="rId2" Type="http://schemas.openxmlformats.org/officeDocument/2006/relationships/image" Target="../media/image267.png"/><Relationship Id="rId3" Type="http://schemas.openxmlformats.org/officeDocument/2006/relationships/slideLayout" Target="../slideLayouts/slideLayout27.xml"/>
</Relationships>
</file>

<file path=ppt/slides/_rels/slide134.xml.rels><?xml version="1.0" encoding="UTF-8"?>
<Relationships xmlns="http://schemas.openxmlformats.org/package/2006/relationships"><Relationship Id="rId1" Type="http://schemas.openxmlformats.org/officeDocument/2006/relationships/image" Target="../media/image268.jpeg"/><Relationship Id="rId2" Type="http://schemas.openxmlformats.org/officeDocument/2006/relationships/image" Target="../media/image269.png"/><Relationship Id="rId3" Type="http://schemas.openxmlformats.org/officeDocument/2006/relationships/slideLayout" Target="../slideLayouts/slideLayout27.xml"/>
</Relationships>
</file>

<file path=ppt/slides/_rels/slide135.xml.rels><?xml version="1.0" encoding="UTF-8"?>
<Relationships xmlns="http://schemas.openxmlformats.org/package/2006/relationships"><Relationship Id="rId1" Type="http://schemas.openxmlformats.org/officeDocument/2006/relationships/image" Target="../media/image270.jpeg"/><Relationship Id="rId2" Type="http://schemas.openxmlformats.org/officeDocument/2006/relationships/image" Target="../media/image271.png"/><Relationship Id="rId3" Type="http://schemas.openxmlformats.org/officeDocument/2006/relationships/slideLayout" Target="../slideLayouts/slideLayout27.xml"/>
</Relationships>
</file>

<file path=ppt/slides/_rels/slide136.xml.rels><?xml version="1.0" encoding="UTF-8"?>
<Relationships xmlns="http://schemas.openxmlformats.org/package/2006/relationships"><Relationship Id="rId1" Type="http://schemas.openxmlformats.org/officeDocument/2006/relationships/image" Target="../media/image272.jpeg"/><Relationship Id="rId2" Type="http://schemas.openxmlformats.org/officeDocument/2006/relationships/image" Target="../media/image273.png"/><Relationship Id="rId3" Type="http://schemas.openxmlformats.org/officeDocument/2006/relationships/slideLayout" Target="../slideLayouts/slideLayout27.xml"/>
</Relationships>
</file>

<file path=ppt/slides/_rels/slide137.xml.rels><?xml version="1.0" encoding="UTF-8"?>
<Relationships xmlns="http://schemas.openxmlformats.org/package/2006/relationships"><Relationship Id="rId1" Type="http://schemas.openxmlformats.org/officeDocument/2006/relationships/image" Target="../media/image274.jpeg"/><Relationship Id="rId2" Type="http://schemas.openxmlformats.org/officeDocument/2006/relationships/image" Target="../media/image275.png"/><Relationship Id="rId3" Type="http://schemas.openxmlformats.org/officeDocument/2006/relationships/slideLayout" Target="../slideLayouts/slideLayout27.xml"/>
</Relationships>
</file>

<file path=ppt/slides/_rels/slide138.xml.rels><?xml version="1.0" encoding="UTF-8"?>
<Relationships xmlns="http://schemas.openxmlformats.org/package/2006/relationships"><Relationship Id="rId1" Type="http://schemas.openxmlformats.org/officeDocument/2006/relationships/image" Target="../media/image276.png"/><Relationship Id="rId2" Type="http://schemas.openxmlformats.org/officeDocument/2006/relationships/image" Target="../media/image277.jpeg"/><Relationship Id="rId3" Type="http://schemas.openxmlformats.org/officeDocument/2006/relationships/slideLayout" Target="../slideLayouts/slideLayout27.xml"/>
</Relationships>
</file>

<file path=ppt/slides/_rels/slide139.xml.rels><?xml version="1.0" encoding="UTF-8"?>
<Relationships xmlns="http://schemas.openxmlformats.org/package/2006/relationships"><Relationship Id="rId1" Type="http://schemas.openxmlformats.org/officeDocument/2006/relationships/image" Target="../media/image278.jpeg"/><Relationship Id="rId2" Type="http://schemas.openxmlformats.org/officeDocument/2006/relationships/image" Target="../media/image279.png"/><Relationship Id="rId3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7.xml"/>
</Relationships>
</file>

<file path=ppt/slides/_rels/slide140.xml.rels><?xml version="1.0" encoding="UTF-8"?>
<Relationships xmlns="http://schemas.openxmlformats.org/package/2006/relationships"><Relationship Id="rId1" Type="http://schemas.openxmlformats.org/officeDocument/2006/relationships/image" Target="../media/image280.jpeg"/><Relationship Id="rId2" Type="http://schemas.openxmlformats.org/officeDocument/2006/relationships/image" Target="../media/image281.png"/><Relationship Id="rId3" Type="http://schemas.openxmlformats.org/officeDocument/2006/relationships/slideLayout" Target="../slideLayouts/slideLayout27.xml"/>
</Relationships>
</file>

<file path=ppt/slides/_rels/slide141.xml.rels><?xml version="1.0" encoding="UTF-8"?>
<Relationships xmlns="http://schemas.openxmlformats.org/package/2006/relationships"><Relationship Id="rId1" Type="http://schemas.openxmlformats.org/officeDocument/2006/relationships/image" Target="../media/image282.jpeg"/><Relationship Id="rId2" Type="http://schemas.openxmlformats.org/officeDocument/2006/relationships/image" Target="../media/image283.png"/><Relationship Id="rId3" Type="http://schemas.openxmlformats.org/officeDocument/2006/relationships/slideLayout" Target="../slideLayouts/slideLayout27.xml"/>
</Relationships>
</file>

<file path=ppt/slides/_rels/slide142.xml.rels><?xml version="1.0" encoding="UTF-8"?>
<Relationships xmlns="http://schemas.openxmlformats.org/package/2006/relationships"><Relationship Id="rId1" Type="http://schemas.openxmlformats.org/officeDocument/2006/relationships/image" Target="../media/image284.jpeg"/><Relationship Id="rId2" Type="http://schemas.openxmlformats.org/officeDocument/2006/relationships/image" Target="../media/image285.png"/><Relationship Id="rId3" Type="http://schemas.openxmlformats.org/officeDocument/2006/relationships/slideLayout" Target="../slideLayouts/slideLayout27.xml"/>
</Relationships>
</file>

<file path=ppt/slides/_rels/slide143.xml.rels><?xml version="1.0" encoding="UTF-8"?>
<Relationships xmlns="http://schemas.openxmlformats.org/package/2006/relationships"><Relationship Id="rId1" Type="http://schemas.openxmlformats.org/officeDocument/2006/relationships/image" Target="../media/image286.jpeg"/><Relationship Id="rId2" Type="http://schemas.openxmlformats.org/officeDocument/2006/relationships/image" Target="../media/image287.png"/><Relationship Id="rId3" Type="http://schemas.openxmlformats.org/officeDocument/2006/relationships/slideLayout" Target="../slideLayouts/slideLayout27.xml"/>
</Relationships>
</file>

<file path=ppt/slides/_rels/slide144.xml.rels><?xml version="1.0" encoding="UTF-8"?>
<Relationships xmlns="http://schemas.openxmlformats.org/package/2006/relationships"><Relationship Id="rId1" Type="http://schemas.openxmlformats.org/officeDocument/2006/relationships/image" Target="../media/image288.png"/><Relationship Id="rId2" Type="http://schemas.openxmlformats.org/officeDocument/2006/relationships/image" Target="../media/image289.jpeg"/><Relationship Id="rId3" Type="http://schemas.openxmlformats.org/officeDocument/2006/relationships/slideLayout" Target="../slideLayouts/slideLayout27.xml"/>
</Relationships>
</file>

<file path=ppt/slides/_rels/slide145.xml.rels><?xml version="1.0" encoding="UTF-8"?>
<Relationships xmlns="http://schemas.openxmlformats.org/package/2006/relationships"><Relationship Id="rId1" Type="http://schemas.openxmlformats.org/officeDocument/2006/relationships/image" Target="../media/image290.jpeg"/><Relationship Id="rId2" Type="http://schemas.openxmlformats.org/officeDocument/2006/relationships/image" Target="../media/image291.png"/><Relationship Id="rId3" Type="http://schemas.openxmlformats.org/officeDocument/2006/relationships/slideLayout" Target="../slideLayouts/slideLayout27.xml"/>
</Relationships>
</file>

<file path=ppt/slides/_rels/slide146.xml.rels><?xml version="1.0" encoding="UTF-8"?>
<Relationships xmlns="http://schemas.openxmlformats.org/package/2006/relationships"><Relationship Id="rId1" Type="http://schemas.openxmlformats.org/officeDocument/2006/relationships/image" Target="../media/image292.jpeg"/><Relationship Id="rId2" Type="http://schemas.openxmlformats.org/officeDocument/2006/relationships/image" Target="../media/image293.png"/><Relationship Id="rId3" Type="http://schemas.openxmlformats.org/officeDocument/2006/relationships/slideLayout" Target="../slideLayouts/slideLayout27.xml"/>
</Relationships>
</file>

<file path=ppt/slides/_rels/slide147.xml.rels><?xml version="1.0" encoding="UTF-8"?>
<Relationships xmlns="http://schemas.openxmlformats.org/package/2006/relationships"><Relationship Id="rId1" Type="http://schemas.openxmlformats.org/officeDocument/2006/relationships/image" Target="../media/image294.jpeg"/><Relationship Id="rId2" Type="http://schemas.openxmlformats.org/officeDocument/2006/relationships/image" Target="../media/image295.png"/><Relationship Id="rId3" Type="http://schemas.openxmlformats.org/officeDocument/2006/relationships/slideLayout" Target="../slideLayouts/slideLayout27.xml"/>
</Relationships>
</file>

<file path=ppt/slides/_rels/slide148.xml.rels><?xml version="1.0" encoding="UTF-8"?>
<Relationships xmlns="http://schemas.openxmlformats.org/package/2006/relationships"><Relationship Id="rId1" Type="http://schemas.openxmlformats.org/officeDocument/2006/relationships/image" Target="../media/image296.jpeg"/><Relationship Id="rId2" Type="http://schemas.openxmlformats.org/officeDocument/2006/relationships/image" Target="../media/image297.png"/><Relationship Id="rId3" Type="http://schemas.openxmlformats.org/officeDocument/2006/relationships/slideLayout" Target="../slideLayouts/slideLayout27.xml"/>
</Relationships>
</file>

<file path=ppt/slides/_rels/slide149.xml.rels><?xml version="1.0" encoding="UTF-8"?>
<Relationships xmlns="http://schemas.openxmlformats.org/package/2006/relationships"><Relationship Id="rId1" Type="http://schemas.openxmlformats.org/officeDocument/2006/relationships/image" Target="../media/image298.jpeg"/><Relationship Id="rId2" Type="http://schemas.openxmlformats.org/officeDocument/2006/relationships/image" Target="../media/image299.png"/><Relationship Id="rId3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27.xml"/>
</Relationships>
</file>

<file path=ppt/slides/_rels/slide150.xml.rels><?xml version="1.0" encoding="UTF-8"?>
<Relationships xmlns="http://schemas.openxmlformats.org/package/2006/relationships"><Relationship Id="rId1" Type="http://schemas.openxmlformats.org/officeDocument/2006/relationships/image" Target="../media/image300.jpeg"/><Relationship Id="rId2" Type="http://schemas.openxmlformats.org/officeDocument/2006/relationships/image" Target="../media/image301.png"/><Relationship Id="rId3" Type="http://schemas.openxmlformats.org/officeDocument/2006/relationships/slideLayout" Target="../slideLayouts/slideLayout27.xml"/>
</Relationships>
</file>

<file path=ppt/slides/_rels/slide151.xml.rels><?xml version="1.0" encoding="UTF-8"?>
<Relationships xmlns="http://schemas.openxmlformats.org/package/2006/relationships"><Relationship Id="rId1" Type="http://schemas.openxmlformats.org/officeDocument/2006/relationships/image" Target="../media/image302.jpeg"/><Relationship Id="rId2" Type="http://schemas.openxmlformats.org/officeDocument/2006/relationships/image" Target="../media/image303.png"/><Relationship Id="rId3" Type="http://schemas.openxmlformats.org/officeDocument/2006/relationships/slideLayout" Target="../slideLayouts/slideLayout27.xml"/>
</Relationships>
</file>

<file path=ppt/slides/_rels/slide152.xml.rels><?xml version="1.0" encoding="UTF-8"?>
<Relationships xmlns="http://schemas.openxmlformats.org/package/2006/relationships"><Relationship Id="rId1" Type="http://schemas.openxmlformats.org/officeDocument/2006/relationships/image" Target="../media/image304.jpeg"/><Relationship Id="rId2" Type="http://schemas.openxmlformats.org/officeDocument/2006/relationships/image" Target="../media/image305.png"/><Relationship Id="rId3" Type="http://schemas.openxmlformats.org/officeDocument/2006/relationships/slideLayout" Target="../slideLayouts/slideLayout27.xml"/>
</Relationships>
</file>

<file path=ppt/slides/_rels/slide153.xml.rels><?xml version="1.0" encoding="UTF-8"?>
<Relationships xmlns="http://schemas.openxmlformats.org/package/2006/relationships"><Relationship Id="rId1" Type="http://schemas.openxmlformats.org/officeDocument/2006/relationships/image" Target="../media/image306.jpeg"/><Relationship Id="rId2" Type="http://schemas.openxmlformats.org/officeDocument/2006/relationships/image" Target="../media/image307.png"/><Relationship Id="rId3" Type="http://schemas.openxmlformats.org/officeDocument/2006/relationships/slideLayout" Target="../slideLayouts/slideLayout27.xml"/>
</Relationships>
</file>

<file path=ppt/slides/_rels/slide154.xml.rels><?xml version="1.0" encoding="UTF-8"?>
<Relationships xmlns="http://schemas.openxmlformats.org/package/2006/relationships"><Relationship Id="rId1" Type="http://schemas.openxmlformats.org/officeDocument/2006/relationships/image" Target="../media/image308.png"/><Relationship Id="rId2" Type="http://schemas.openxmlformats.org/officeDocument/2006/relationships/image" Target="../media/image309.png"/><Relationship Id="rId3" Type="http://schemas.openxmlformats.org/officeDocument/2006/relationships/slideLayout" Target="../slideLayouts/slideLayout27.xml"/>
</Relationships>
</file>

<file path=ppt/slides/_rels/slide155.xml.rels><?xml version="1.0" encoding="UTF-8"?>
<Relationships xmlns="http://schemas.openxmlformats.org/package/2006/relationships"><Relationship Id="rId1" Type="http://schemas.openxmlformats.org/officeDocument/2006/relationships/image" Target="../media/image310.png"/><Relationship Id="rId2" Type="http://schemas.openxmlformats.org/officeDocument/2006/relationships/image" Target="../media/image311.png"/><Relationship Id="rId3" Type="http://schemas.openxmlformats.org/officeDocument/2006/relationships/slideLayout" Target="../slideLayouts/slideLayout27.xml"/>
</Relationships>
</file>

<file path=ppt/slides/_rels/slide156.xml.rels><?xml version="1.0" encoding="UTF-8"?>
<Relationships xmlns="http://schemas.openxmlformats.org/package/2006/relationships"><Relationship Id="rId1" Type="http://schemas.openxmlformats.org/officeDocument/2006/relationships/image" Target="../media/image312.png"/><Relationship Id="rId2" Type="http://schemas.openxmlformats.org/officeDocument/2006/relationships/image" Target="../media/image313.png"/><Relationship Id="rId3" Type="http://schemas.openxmlformats.org/officeDocument/2006/relationships/slideLayout" Target="../slideLayouts/slideLayout27.xml"/>
</Relationships>
</file>

<file path=ppt/slides/_rels/slide157.xml.rels><?xml version="1.0" encoding="UTF-8"?>
<Relationships xmlns="http://schemas.openxmlformats.org/package/2006/relationships"><Relationship Id="rId1" Type="http://schemas.openxmlformats.org/officeDocument/2006/relationships/image" Target="../media/image314.png"/><Relationship Id="rId2" Type="http://schemas.openxmlformats.org/officeDocument/2006/relationships/image" Target="../media/image315.png"/><Relationship Id="rId3" Type="http://schemas.openxmlformats.org/officeDocument/2006/relationships/slideLayout" Target="../slideLayouts/slideLayout27.xml"/>
</Relationships>
</file>

<file path=ppt/slides/_rels/slide158.xml.rels><?xml version="1.0" encoding="UTF-8"?>
<Relationships xmlns="http://schemas.openxmlformats.org/package/2006/relationships"><Relationship Id="rId1" Type="http://schemas.openxmlformats.org/officeDocument/2006/relationships/image" Target="../media/image316.png"/><Relationship Id="rId2" Type="http://schemas.openxmlformats.org/officeDocument/2006/relationships/image" Target="../media/image317.png"/><Relationship Id="rId3" Type="http://schemas.openxmlformats.org/officeDocument/2006/relationships/slideLayout" Target="../slideLayouts/slideLayout27.xml"/>
</Relationships>
</file>

<file path=ppt/slides/_rels/slide159.xml.rels><?xml version="1.0" encoding="UTF-8"?>
<Relationships xmlns="http://schemas.openxmlformats.org/package/2006/relationships"><Relationship Id="rId1" Type="http://schemas.openxmlformats.org/officeDocument/2006/relationships/image" Target="../media/image318.png"/><Relationship Id="rId2" Type="http://schemas.openxmlformats.org/officeDocument/2006/relationships/image" Target="../media/image319.png"/><Relationship Id="rId3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27.xml"/>
</Relationships>
</file>

<file path=ppt/slides/_rels/slide160.xml.rels><?xml version="1.0" encoding="UTF-8"?>
<Relationships xmlns="http://schemas.openxmlformats.org/package/2006/relationships"><Relationship Id="rId1" Type="http://schemas.openxmlformats.org/officeDocument/2006/relationships/image" Target="../media/image320.png"/><Relationship Id="rId2" Type="http://schemas.openxmlformats.org/officeDocument/2006/relationships/image" Target="../media/image321.png"/><Relationship Id="rId3" Type="http://schemas.openxmlformats.org/officeDocument/2006/relationships/slideLayout" Target="../slideLayouts/slideLayout27.xml"/>
</Relationships>
</file>

<file path=ppt/slides/_rels/slide161.xml.rels><?xml version="1.0" encoding="UTF-8"?>
<Relationships xmlns="http://schemas.openxmlformats.org/package/2006/relationships"><Relationship Id="rId1" Type="http://schemas.openxmlformats.org/officeDocument/2006/relationships/image" Target="../media/image322.jpe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hyperlink" Target="https://www.dpaa.mil/" TargetMode="External"/><Relationship Id="rId5" Type="http://schemas.openxmlformats.org/officeDocument/2006/relationships/hyperlink" Target="https://www.vvmf.org/Wall-of-Faces" TargetMode="External"/><Relationship Id="rId6" Type="http://schemas.openxmlformats.org/officeDocument/2006/relationships/hyperlink" Target="https://www.vietnamairlosses.com" TargetMode="External"/><Relationship Id="rId7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2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2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2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2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2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2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2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27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2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27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2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2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2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27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2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jpeg"/><Relationship Id="rId3" Type="http://schemas.openxmlformats.org/officeDocument/2006/relationships/slideLayout" Target="../slideLayouts/slideLayout27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jpeg"/><Relationship Id="rId3" Type="http://schemas.openxmlformats.org/officeDocument/2006/relationships/slideLayout" Target="../slideLayouts/slideLayout2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2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2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7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png"/><Relationship Id="rId3" Type="http://schemas.openxmlformats.org/officeDocument/2006/relationships/slideLayout" Target="../slideLayouts/slideLayout2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image" Target="../media/image103.png"/><Relationship Id="rId3" Type="http://schemas.openxmlformats.org/officeDocument/2006/relationships/slideLayout" Target="../slideLayouts/slideLayout27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image" Target="../media/image105.png"/><Relationship Id="rId3" Type="http://schemas.openxmlformats.org/officeDocument/2006/relationships/slideLayout" Target="../slideLayouts/slideLayout27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jpeg"/><Relationship Id="rId3" Type="http://schemas.openxmlformats.org/officeDocument/2006/relationships/slideLayout" Target="../slideLayouts/slideLayout27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image" Target="../media/image109.png"/><Relationship Id="rId3" Type="http://schemas.openxmlformats.org/officeDocument/2006/relationships/slideLayout" Target="../slideLayouts/slideLayout27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png"/><Relationship Id="rId3" Type="http://schemas.openxmlformats.org/officeDocument/2006/relationships/slideLayout" Target="../slideLayouts/slideLayout27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png"/><Relationship Id="rId3" Type="http://schemas.openxmlformats.org/officeDocument/2006/relationships/slideLayout" Target="../slideLayouts/slideLayout27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image" Target="../media/image115.png"/><Relationship Id="rId3" Type="http://schemas.openxmlformats.org/officeDocument/2006/relationships/slideLayout" Target="../slideLayouts/slideLayout2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16.jpeg"/><Relationship Id="rId2" Type="http://schemas.openxmlformats.org/officeDocument/2006/relationships/image" Target="../media/image117.png"/><Relationship Id="rId3" Type="http://schemas.openxmlformats.org/officeDocument/2006/relationships/slideLayout" Target="../slideLayouts/slideLayout27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image" Target="../media/image119.png"/><Relationship Id="rId3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7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image" Target="../media/image121.png"/><Relationship Id="rId3" Type="http://schemas.openxmlformats.org/officeDocument/2006/relationships/slideLayout" Target="../slideLayouts/slideLayout27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png"/><Relationship Id="rId3" Type="http://schemas.openxmlformats.org/officeDocument/2006/relationships/slideLayout" Target="../slideLayouts/slideLayout27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24.jpeg"/><Relationship Id="rId2" Type="http://schemas.openxmlformats.org/officeDocument/2006/relationships/image" Target="../media/image125.png"/><Relationship Id="rId3" Type="http://schemas.openxmlformats.org/officeDocument/2006/relationships/slideLayout" Target="../slideLayouts/slideLayout27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image" Target="../media/image127.png"/><Relationship Id="rId3" Type="http://schemas.openxmlformats.org/officeDocument/2006/relationships/slideLayout" Target="../slideLayouts/slideLayout27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image" Target="../media/image129.png"/><Relationship Id="rId3" Type="http://schemas.openxmlformats.org/officeDocument/2006/relationships/slideLayout" Target="../slideLayouts/slideLayout27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30.jpeg"/><Relationship Id="rId2" Type="http://schemas.openxmlformats.org/officeDocument/2006/relationships/image" Target="../media/image131.png"/><Relationship Id="rId3" Type="http://schemas.openxmlformats.org/officeDocument/2006/relationships/slideLayout" Target="../slideLayouts/slideLayout27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32.jpeg"/><Relationship Id="rId2" Type="http://schemas.openxmlformats.org/officeDocument/2006/relationships/image" Target="../media/image133.png"/><Relationship Id="rId3" Type="http://schemas.openxmlformats.org/officeDocument/2006/relationships/slideLayout" Target="../slideLayouts/slideLayout27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34.jpeg"/><Relationship Id="rId2" Type="http://schemas.openxmlformats.org/officeDocument/2006/relationships/image" Target="../media/image135.png"/><Relationship Id="rId3" Type="http://schemas.openxmlformats.org/officeDocument/2006/relationships/slideLayout" Target="../slideLayouts/slideLayout2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36.jpeg"/><Relationship Id="rId2" Type="http://schemas.openxmlformats.org/officeDocument/2006/relationships/image" Target="../media/image137.png"/><Relationship Id="rId3" Type="http://schemas.openxmlformats.org/officeDocument/2006/relationships/slideLayout" Target="../slideLayouts/slideLayout27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image" Target="../media/image139.png"/><Relationship Id="rId3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40.jpeg"/><Relationship Id="rId2" Type="http://schemas.openxmlformats.org/officeDocument/2006/relationships/image" Target="../media/image141.png"/><Relationship Id="rId3" Type="http://schemas.openxmlformats.org/officeDocument/2006/relationships/slideLayout" Target="../slideLayouts/slideLayout27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42.jpeg"/><Relationship Id="rId2" Type="http://schemas.openxmlformats.org/officeDocument/2006/relationships/image" Target="../media/image143.png"/><Relationship Id="rId3" Type="http://schemas.openxmlformats.org/officeDocument/2006/relationships/slideLayout" Target="../slideLayouts/slideLayout27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44.jpeg"/><Relationship Id="rId2" Type="http://schemas.openxmlformats.org/officeDocument/2006/relationships/image" Target="../media/image145.png"/><Relationship Id="rId3" Type="http://schemas.openxmlformats.org/officeDocument/2006/relationships/slideLayout" Target="../slideLayouts/slideLayout27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46.jpeg"/><Relationship Id="rId2" Type="http://schemas.openxmlformats.org/officeDocument/2006/relationships/image" Target="../media/image147.png"/><Relationship Id="rId3" Type="http://schemas.openxmlformats.org/officeDocument/2006/relationships/slideLayout" Target="../slideLayouts/slideLayout27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48.jpeg"/><Relationship Id="rId2" Type="http://schemas.openxmlformats.org/officeDocument/2006/relationships/image" Target="../media/image149.png"/><Relationship Id="rId3" Type="http://schemas.openxmlformats.org/officeDocument/2006/relationships/slideLayout" Target="../slideLayouts/slideLayout27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50.jpeg"/><Relationship Id="rId2" Type="http://schemas.openxmlformats.org/officeDocument/2006/relationships/image" Target="../media/image151.png"/><Relationship Id="rId3" Type="http://schemas.openxmlformats.org/officeDocument/2006/relationships/slideLayout" Target="../slideLayouts/slideLayout27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52.jpeg"/><Relationship Id="rId2" Type="http://schemas.openxmlformats.org/officeDocument/2006/relationships/image" Target="../media/image153.jpeg"/><Relationship Id="rId3" Type="http://schemas.openxmlformats.org/officeDocument/2006/relationships/slideLayout" Target="../slideLayouts/slideLayout27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54.jpeg"/><Relationship Id="rId2" Type="http://schemas.openxmlformats.org/officeDocument/2006/relationships/image" Target="../media/image155.png"/><Relationship Id="rId3" Type="http://schemas.openxmlformats.org/officeDocument/2006/relationships/slideLayout" Target="../slideLayouts/slideLayout27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56.jpeg"/><Relationship Id="rId2" Type="http://schemas.openxmlformats.org/officeDocument/2006/relationships/image" Target="../media/image157.png"/><Relationship Id="rId3" Type="http://schemas.openxmlformats.org/officeDocument/2006/relationships/slideLayout" Target="../slideLayouts/slideLayout27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58.jpeg"/><Relationship Id="rId2" Type="http://schemas.openxmlformats.org/officeDocument/2006/relationships/image" Target="../media/image159.pn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27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60.jpeg"/><Relationship Id="rId2" Type="http://schemas.openxmlformats.org/officeDocument/2006/relationships/image" Target="../media/image161.png"/><Relationship Id="rId3" Type="http://schemas.openxmlformats.org/officeDocument/2006/relationships/slideLayout" Target="../slideLayouts/slideLayout27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62.jpeg"/><Relationship Id="rId2" Type="http://schemas.openxmlformats.org/officeDocument/2006/relationships/image" Target="../media/image163.png"/><Relationship Id="rId3" Type="http://schemas.openxmlformats.org/officeDocument/2006/relationships/slideLayout" Target="../slideLayouts/slideLayout27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164.jpeg"/><Relationship Id="rId2" Type="http://schemas.openxmlformats.org/officeDocument/2006/relationships/image" Target="../media/image165.png"/><Relationship Id="rId3" Type="http://schemas.openxmlformats.org/officeDocument/2006/relationships/slideLayout" Target="../slideLayouts/slideLayout27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66.jpeg"/><Relationship Id="rId2" Type="http://schemas.openxmlformats.org/officeDocument/2006/relationships/image" Target="../media/image167.png"/><Relationship Id="rId3" Type="http://schemas.openxmlformats.org/officeDocument/2006/relationships/slideLayout" Target="../slideLayouts/slideLayout27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68.jpeg"/><Relationship Id="rId2" Type="http://schemas.openxmlformats.org/officeDocument/2006/relationships/image" Target="../media/image169.png"/><Relationship Id="rId3" Type="http://schemas.openxmlformats.org/officeDocument/2006/relationships/slideLayout" Target="../slideLayouts/slideLayout27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70.jpeg"/><Relationship Id="rId2" Type="http://schemas.openxmlformats.org/officeDocument/2006/relationships/image" Target="../media/image171.png"/><Relationship Id="rId3" Type="http://schemas.openxmlformats.org/officeDocument/2006/relationships/slideLayout" Target="../slideLayouts/slideLayout27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172.jpeg"/><Relationship Id="rId2" Type="http://schemas.openxmlformats.org/officeDocument/2006/relationships/image" Target="../media/image173.png"/><Relationship Id="rId3" Type="http://schemas.openxmlformats.org/officeDocument/2006/relationships/slideLayout" Target="../slideLayouts/slideLayout27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174.jpeg"/><Relationship Id="rId2" Type="http://schemas.openxmlformats.org/officeDocument/2006/relationships/image" Target="../media/image175.png"/><Relationship Id="rId3" Type="http://schemas.openxmlformats.org/officeDocument/2006/relationships/slideLayout" Target="../slideLayouts/slideLayout27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176.jpeg"/><Relationship Id="rId2" Type="http://schemas.openxmlformats.org/officeDocument/2006/relationships/image" Target="../media/image177.png"/><Relationship Id="rId3" Type="http://schemas.openxmlformats.org/officeDocument/2006/relationships/slideLayout" Target="../slideLayouts/slideLayout27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178.jpeg"/><Relationship Id="rId2" Type="http://schemas.openxmlformats.org/officeDocument/2006/relationships/image" Target="../media/image179.png"/><Relationship Id="rId3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7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180.jpeg"/><Relationship Id="rId2" Type="http://schemas.openxmlformats.org/officeDocument/2006/relationships/image" Target="../media/image181.png"/><Relationship Id="rId3" Type="http://schemas.openxmlformats.org/officeDocument/2006/relationships/slideLayout" Target="../slideLayouts/slideLayout27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182.png"/><Relationship Id="rId2" Type="http://schemas.openxmlformats.org/officeDocument/2006/relationships/image" Target="../media/image183.jpeg"/><Relationship Id="rId3" Type="http://schemas.openxmlformats.org/officeDocument/2006/relationships/slideLayout" Target="../slideLayouts/slideLayout27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184.png"/><Relationship Id="rId2" Type="http://schemas.openxmlformats.org/officeDocument/2006/relationships/image" Target="../media/image185.jpeg"/><Relationship Id="rId3" Type="http://schemas.openxmlformats.org/officeDocument/2006/relationships/slideLayout" Target="../slideLayouts/slideLayout27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jpeg"/><Relationship Id="rId3" Type="http://schemas.openxmlformats.org/officeDocument/2006/relationships/slideLayout" Target="../slideLayouts/slideLayout27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188.jpeg"/><Relationship Id="rId2" Type="http://schemas.openxmlformats.org/officeDocument/2006/relationships/image" Target="../media/image189.png"/><Relationship Id="rId3" Type="http://schemas.openxmlformats.org/officeDocument/2006/relationships/slideLayout" Target="../slideLayouts/slideLayout27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190.jpeg"/><Relationship Id="rId2" Type="http://schemas.openxmlformats.org/officeDocument/2006/relationships/image" Target="../media/image191.png"/><Relationship Id="rId3" Type="http://schemas.openxmlformats.org/officeDocument/2006/relationships/slideLayout" Target="../slideLayouts/slideLayout27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192.jpeg"/><Relationship Id="rId2" Type="http://schemas.openxmlformats.org/officeDocument/2006/relationships/image" Target="../media/image193.png"/><Relationship Id="rId3" Type="http://schemas.openxmlformats.org/officeDocument/2006/relationships/slideLayout" Target="../slideLayouts/slideLayout27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194.jpeg"/><Relationship Id="rId2" Type="http://schemas.openxmlformats.org/officeDocument/2006/relationships/image" Target="../media/image195.png"/><Relationship Id="rId3" Type="http://schemas.openxmlformats.org/officeDocument/2006/relationships/slideLayout" Target="../slideLayouts/slideLayout27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196.jpeg"/><Relationship Id="rId2" Type="http://schemas.openxmlformats.org/officeDocument/2006/relationships/image" Target="../media/image197.png"/><Relationship Id="rId3" Type="http://schemas.openxmlformats.org/officeDocument/2006/relationships/slideLayout" Target="../slideLayouts/slideLayout27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198.jpeg"/><Relationship Id="rId2" Type="http://schemas.openxmlformats.org/officeDocument/2006/relationships/image" Target="../media/image199.png"/><Relationship Id="rId3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 descr="Picture 3"/>
          <p:cNvPicPr/>
          <p:nvPr/>
        </p:nvPicPr>
        <p:blipFill>
          <a:blip r:embed="rId1">
            <a:alphaModFix amt="26000"/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700">
            <a:noFill/>
          </a:ln>
        </p:spPr>
      </p:pic>
      <p:sp>
        <p:nvSpPr>
          <p:cNvPr id="119" name="TextBox 1"/>
          <p:cNvSpPr/>
          <p:nvPr/>
        </p:nvSpPr>
        <p:spPr>
          <a:xfrm>
            <a:off x="765720" y="2863800"/>
            <a:ext cx="7307280" cy="1186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en-US" sz="7200" spc="-1" strike="noStrike">
                <a:solidFill>
                  <a:srgbClr val="000000"/>
                </a:solidFill>
                <a:latin typeface="Arial"/>
                <a:ea typeface="Arial"/>
              </a:rPr>
              <a:t>NEVER FORGET</a:t>
            </a:r>
            <a:endParaRPr b="0" lang="en-US" sz="7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050" spc="-1" strike="noStrike">
                <a:solidFill>
                  <a:srgbClr val="000000"/>
                </a:solidFill>
                <a:latin typeface="Arial"/>
                <a:ea typeface="Arial"/>
              </a:rPr>
              <a:t>Capt Don Williamson</a:t>
            </a:r>
            <a:endParaRPr b="0" lang="en-US" sz="305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050" spc="-1" strike="noStrike">
                <a:solidFill>
                  <a:srgbClr val="000000"/>
                </a:solidFill>
                <a:latin typeface="Arial"/>
                <a:ea typeface="Arial"/>
              </a:rPr>
              <a:t>7 July 1965   </a:t>
            </a:r>
            <a:r>
              <a:rPr b="1" lang="en-US" sz="3050" spc="-1" strike="noStrike">
                <a:solidFill>
                  <a:srgbClr val="ff2600"/>
                </a:solidFill>
                <a:latin typeface="Arial"/>
                <a:ea typeface="Arial"/>
              </a:rPr>
              <a:t>AAA near Vinh</a:t>
            </a:r>
            <a:br/>
            <a:r>
              <a:rPr b="1" lang="en-US" sz="1390" spc="-1" strike="noStrike">
                <a:solidFill>
                  <a:srgbClr val="000000"/>
                </a:solidFill>
                <a:latin typeface="Arial"/>
                <a:ea typeface="Arial"/>
              </a:rPr>
              <a:t>6 July 1965  </a:t>
            </a:r>
            <a:r>
              <a:rPr b="1" lang="en-US" sz="1390" spc="-1" strike="noStrike">
                <a:solidFill>
                  <a:srgbClr val="ff2600"/>
                </a:solidFill>
                <a:latin typeface="Arial"/>
                <a:ea typeface="Arial"/>
              </a:rPr>
              <a:t>AAA near Vinh</a:t>
            </a:r>
            <a:endParaRPr b="0" lang="en-US" sz="139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Image" descr="Image"/>
          <p:cNvPicPr/>
          <p:nvPr/>
        </p:nvPicPr>
        <p:blipFill>
          <a:blip r:embed="rId1"/>
          <a:stretch/>
        </p:blipFill>
        <p:spPr>
          <a:xfrm>
            <a:off x="455760" y="195120"/>
            <a:ext cx="764640" cy="999720"/>
          </a:xfrm>
          <a:prstGeom prst="rect">
            <a:avLst/>
          </a:prstGeom>
          <a:ln w="12700">
            <a:noFill/>
          </a:ln>
        </p:spPr>
      </p:pic>
      <p:pic>
        <p:nvPicPr>
          <p:cNvPr id="152" name="Picture 2" descr="Picture 2"/>
          <p:cNvPicPr/>
          <p:nvPr/>
        </p:nvPicPr>
        <p:blipFill>
          <a:blip r:embed="rId2"/>
          <a:stretch/>
        </p:blipFill>
        <p:spPr>
          <a:xfrm>
            <a:off x="463680" y="1417680"/>
            <a:ext cx="2976120" cy="3419280"/>
          </a:xfrm>
          <a:prstGeom prst="rect">
            <a:avLst/>
          </a:prstGeom>
          <a:ln w="12700">
            <a:noFill/>
          </a:ln>
        </p:spPr>
      </p:pic>
      <p:pic>
        <p:nvPicPr>
          <p:cNvPr id="153" name="Image" descr="Image"/>
          <p:cNvPicPr/>
          <p:nvPr/>
        </p:nvPicPr>
        <p:blipFill>
          <a:blip r:embed="rId3"/>
          <a:stretch/>
        </p:blipFill>
        <p:spPr>
          <a:xfrm>
            <a:off x="4600440" y="1459080"/>
            <a:ext cx="3809520" cy="49906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Wayne Fullam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7 October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Kep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0" name="Image" descr="Image"/>
          <p:cNvPicPr/>
          <p:nvPr/>
        </p:nvPicPr>
        <p:blipFill>
          <a:blip r:embed="rId1"/>
          <a:stretch/>
        </p:blipFill>
        <p:spPr>
          <a:xfrm>
            <a:off x="3092400" y="1393920"/>
            <a:ext cx="5954400" cy="6857640"/>
          </a:xfrm>
          <a:prstGeom prst="rect">
            <a:avLst/>
          </a:prstGeom>
          <a:ln w="12700">
            <a:noFill/>
          </a:ln>
        </p:spPr>
      </p:pic>
      <p:pic>
        <p:nvPicPr>
          <p:cNvPr id="431" name="Picture 3" descr="Picture 3"/>
          <p:cNvPicPr/>
          <p:nvPr/>
        </p:nvPicPr>
        <p:blipFill>
          <a:blip r:embed="rId2"/>
          <a:stretch/>
        </p:blipFill>
        <p:spPr>
          <a:xfrm>
            <a:off x="495360" y="1413000"/>
            <a:ext cx="2435040" cy="35301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Rodney McLean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23 October 1967 </a:t>
            </a:r>
            <a:r>
              <a:rPr b="1" lang="en-US" sz="3000" spc="-1" strike="noStrike">
                <a:solidFill>
                  <a:srgbClr val="3366ff"/>
                </a:solidFill>
                <a:latin typeface="Arial"/>
                <a:ea typeface="Arial"/>
              </a:rPr>
              <a:t>Mid-air on 6</a:t>
            </a:r>
            <a:r>
              <a:rPr b="1" lang="en-US" sz="3000" spc="-1" strike="noStrike" baseline="30000">
                <a:solidFill>
                  <a:srgbClr val="3366ff"/>
                </a:solidFill>
                <a:latin typeface="Arial"/>
                <a:ea typeface="Arial"/>
              </a:rPr>
              <a:t>th</a:t>
            </a:r>
            <a:r>
              <a:rPr b="1" lang="en-US" sz="3000" spc="-1" strike="noStrike">
                <a:solidFill>
                  <a:srgbClr val="3366ff"/>
                </a:solidFill>
                <a:latin typeface="Arial"/>
                <a:ea typeface="Arial"/>
              </a:rPr>
              <a:t> msn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3" name="Picture 2" descr="Picture 2"/>
          <p:cNvPicPr/>
          <p:nvPr/>
        </p:nvPicPr>
        <p:blipFill>
          <a:blip r:embed="rId1"/>
          <a:stretch/>
        </p:blipFill>
        <p:spPr>
          <a:xfrm>
            <a:off x="423720" y="1398600"/>
            <a:ext cx="3420720" cy="3455640"/>
          </a:xfrm>
          <a:prstGeom prst="rect">
            <a:avLst/>
          </a:prstGeom>
          <a:ln w="12700">
            <a:noFill/>
          </a:ln>
        </p:spPr>
      </p:pic>
      <p:pic>
        <p:nvPicPr>
          <p:cNvPr id="434" name="Image" descr="Image"/>
          <p:cNvPicPr/>
          <p:nvPr/>
        </p:nvPicPr>
        <p:blipFill>
          <a:blip r:embed="rId2"/>
          <a:stretch/>
        </p:blipFill>
        <p:spPr>
          <a:xfrm>
            <a:off x="3587760" y="1398600"/>
            <a:ext cx="51433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 1"/>
          <p:cNvSpPr txBox="1"/>
          <p:nvPr/>
        </p:nvSpPr>
        <p:spPr>
          <a:xfrm>
            <a:off x="111240" y="195120"/>
            <a:ext cx="89308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Maj Earl Freeman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23 October 1967 </a:t>
            </a:r>
            <a:r>
              <a:rPr b="1" lang="en-US" sz="2700" spc="-1" strike="noStrike">
                <a:solidFill>
                  <a:srgbClr val="0433ff"/>
                </a:solidFill>
                <a:latin typeface="Arial"/>
                <a:ea typeface="Arial"/>
              </a:rPr>
              <a:t>Mid-Air with McLean, died 11 Nov</a:t>
            </a:r>
            <a:r>
              <a:rPr b="1" lang="en-US" sz="2500" spc="-1" strike="noStrike">
                <a:solidFill>
                  <a:srgbClr val="0433ff"/>
                </a:solidFill>
                <a:latin typeface="Arial"/>
                <a:ea typeface="Arial"/>
              </a:rPr>
              <a:t> </a:t>
            </a:r>
            <a:endParaRPr b="0" lang="en-US" sz="2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6" name="Picture 2" descr="Picture 2"/>
          <p:cNvPicPr/>
          <p:nvPr/>
        </p:nvPicPr>
        <p:blipFill>
          <a:blip r:embed="rId1"/>
          <a:stretch/>
        </p:blipFill>
        <p:spPr>
          <a:xfrm>
            <a:off x="141120" y="1390680"/>
            <a:ext cx="3438000" cy="3472920"/>
          </a:xfrm>
          <a:prstGeom prst="rect">
            <a:avLst/>
          </a:prstGeom>
          <a:ln w="12700">
            <a:noFill/>
          </a:ln>
        </p:spPr>
      </p:pic>
      <p:pic>
        <p:nvPicPr>
          <p:cNvPr id="437" name="Image" descr="Image"/>
          <p:cNvPicPr/>
          <p:nvPr/>
        </p:nvPicPr>
        <p:blipFill>
          <a:blip r:embed="rId2"/>
          <a:stretch/>
        </p:blipFill>
        <p:spPr>
          <a:xfrm>
            <a:off x="3468600" y="1390680"/>
            <a:ext cx="54050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 1"/>
          <p:cNvSpPr txBox="1"/>
          <p:nvPr/>
        </p:nvSpPr>
        <p:spPr>
          <a:xfrm>
            <a:off x="88920" y="195120"/>
            <a:ext cx="895320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Maj Aquilla Britt</a:t>
            </a:r>
            <a:br/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25 October 1967 </a:t>
            </a:r>
            <a:r>
              <a:rPr b="1" lang="en-US" sz="2500" spc="-1" strike="noStrike">
                <a:solidFill>
                  <a:srgbClr val="3366ff"/>
                </a:solidFill>
                <a:latin typeface="Arial"/>
                <a:ea typeface="Arial"/>
              </a:rPr>
              <a:t>100</a:t>
            </a:r>
            <a:r>
              <a:rPr b="1" lang="en-US" sz="2500" spc="-1" strike="noStrike" baseline="31000">
                <a:solidFill>
                  <a:srgbClr val="3366ff"/>
                </a:solidFill>
                <a:latin typeface="Arial"/>
                <a:ea typeface="Arial"/>
              </a:rPr>
              <a:t>th</a:t>
            </a:r>
            <a:r>
              <a:rPr b="1" lang="en-US" sz="2500" spc="-1" strike="noStrike">
                <a:solidFill>
                  <a:srgbClr val="3366ff"/>
                </a:solidFill>
                <a:latin typeface="Arial"/>
                <a:ea typeface="Arial"/>
              </a:rPr>
              <a:t> Msn - Crashed @ Tan Son Nhut</a:t>
            </a:r>
            <a:endParaRPr b="0" lang="en-US" sz="2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9" name="Picture 2" descr="Picture 2"/>
          <p:cNvPicPr/>
          <p:nvPr/>
        </p:nvPicPr>
        <p:blipFill>
          <a:blip r:embed="rId1"/>
          <a:stretch/>
        </p:blipFill>
        <p:spPr>
          <a:xfrm>
            <a:off x="92160" y="1376280"/>
            <a:ext cx="3414240" cy="3501720"/>
          </a:xfrm>
          <a:prstGeom prst="rect">
            <a:avLst/>
          </a:prstGeom>
          <a:ln w="12700">
            <a:noFill/>
          </a:ln>
        </p:spPr>
      </p:pic>
      <p:pic>
        <p:nvPicPr>
          <p:cNvPr id="440" name="Image" descr="Image"/>
          <p:cNvPicPr/>
          <p:nvPr/>
        </p:nvPicPr>
        <p:blipFill>
          <a:blip r:embed="rId2"/>
          <a:stretch/>
        </p:blipFill>
        <p:spPr>
          <a:xfrm>
            <a:off x="3675240" y="1366920"/>
            <a:ext cx="51192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Capt Earl Cobiel 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(Richard Dutton’s Bear)</a:t>
            </a:r>
            <a:br/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5 November 1967 </a:t>
            </a:r>
            <a:r>
              <a:rPr b="1" lang="en-US" sz="3000" spc="-1" strike="noStrike">
                <a:solidFill>
                  <a:srgbClr val="ff2600"/>
                </a:solidFill>
                <a:latin typeface="Arial"/>
                <a:ea typeface="Arial"/>
              </a:rPr>
              <a:t>AAA near Thai Nguyen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2" name="Picture 3" descr="Picture 3"/>
          <p:cNvPicPr/>
          <p:nvPr/>
        </p:nvPicPr>
        <p:blipFill>
          <a:blip r:embed="rId1"/>
          <a:stretch/>
        </p:blipFill>
        <p:spPr>
          <a:xfrm>
            <a:off x="393840" y="1370160"/>
            <a:ext cx="3477960" cy="3512880"/>
          </a:xfrm>
          <a:prstGeom prst="rect">
            <a:avLst/>
          </a:prstGeom>
          <a:ln w="12700">
            <a:noFill/>
          </a:ln>
        </p:spPr>
      </p:pic>
      <p:pic>
        <p:nvPicPr>
          <p:cNvPr id="443" name="Image" descr="Image"/>
          <p:cNvPicPr/>
          <p:nvPr/>
        </p:nvPicPr>
        <p:blipFill>
          <a:blip r:embed="rId2"/>
          <a:stretch/>
        </p:blipFill>
        <p:spPr>
          <a:xfrm>
            <a:off x="4044960" y="1370160"/>
            <a:ext cx="4576320" cy="6103440"/>
          </a:xfrm>
          <a:prstGeom prst="rect">
            <a:avLst/>
          </a:prstGeom>
          <a:ln w="12700">
            <a:noFill/>
          </a:ln>
        </p:spPr>
      </p:pic>
      <p:sp>
        <p:nvSpPr>
          <p:cNvPr id="444" name="Died from torture…"/>
          <p:cNvSpPr/>
          <p:nvPr/>
        </p:nvSpPr>
        <p:spPr>
          <a:xfrm rot="19660800">
            <a:off x="5589360" y="5106600"/>
            <a:ext cx="2631600" cy="91296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Died from torture </a:t>
            </a:r>
            <a:endParaRPr b="0" lang="en-US" sz="2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while POW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Robert Hagerman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6 November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Gia Lam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6" name="Picture 2" descr="Picture 2"/>
          <p:cNvPicPr/>
          <p:nvPr/>
        </p:nvPicPr>
        <p:blipFill>
          <a:blip r:embed="rId1"/>
          <a:stretch/>
        </p:blipFill>
        <p:spPr>
          <a:xfrm>
            <a:off x="426960" y="1370160"/>
            <a:ext cx="3425400" cy="3512880"/>
          </a:xfrm>
          <a:prstGeom prst="rect">
            <a:avLst/>
          </a:prstGeom>
          <a:ln w="12700">
            <a:noFill/>
          </a:ln>
        </p:spPr>
      </p:pic>
      <p:pic>
        <p:nvPicPr>
          <p:cNvPr id="447" name="Image" descr="Image"/>
          <p:cNvPicPr/>
          <p:nvPr/>
        </p:nvPicPr>
        <p:blipFill>
          <a:blip r:embed="rId2"/>
          <a:stretch/>
        </p:blipFill>
        <p:spPr>
          <a:xfrm>
            <a:off x="3902040" y="1370160"/>
            <a:ext cx="50972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William Diehl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7 November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Lang Gai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9" name="Picture 2" descr="Picture 2"/>
          <p:cNvPicPr/>
          <p:nvPr/>
        </p:nvPicPr>
        <p:blipFill>
          <a:blip r:embed="rId1"/>
          <a:stretch/>
        </p:blipFill>
        <p:spPr>
          <a:xfrm>
            <a:off x="422280" y="1376280"/>
            <a:ext cx="3412800" cy="3499920"/>
          </a:xfrm>
          <a:prstGeom prst="rect">
            <a:avLst/>
          </a:prstGeom>
          <a:ln w="12700">
            <a:noFill/>
          </a:ln>
        </p:spPr>
      </p:pic>
      <p:pic>
        <p:nvPicPr>
          <p:cNvPr id="450" name="Image" descr="Image"/>
          <p:cNvPicPr/>
          <p:nvPr/>
        </p:nvPicPr>
        <p:blipFill>
          <a:blip r:embed="rId2"/>
          <a:stretch/>
        </p:blipFill>
        <p:spPr>
          <a:xfrm>
            <a:off x="3686040" y="1366920"/>
            <a:ext cx="6011640" cy="6857640"/>
          </a:xfrm>
          <a:prstGeom prst="rect">
            <a:avLst/>
          </a:prstGeom>
          <a:ln w="12700">
            <a:noFill/>
          </a:ln>
        </p:spPr>
      </p:pic>
      <p:sp>
        <p:nvSpPr>
          <p:cNvPr id="451" name="Died while POW"/>
          <p:cNvSpPr/>
          <p:nvPr/>
        </p:nvSpPr>
        <p:spPr>
          <a:xfrm rot="19660800">
            <a:off x="5706720" y="5323680"/>
            <a:ext cx="333180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Lawrence Evert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8 November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Phuc Yen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3" name="Picture 2" descr="Picture 2"/>
          <p:cNvPicPr/>
          <p:nvPr/>
        </p:nvPicPr>
        <p:blipFill>
          <a:blip r:embed="rId1"/>
          <a:stretch/>
        </p:blipFill>
        <p:spPr>
          <a:xfrm>
            <a:off x="479520" y="1368360"/>
            <a:ext cx="2750760" cy="3516120"/>
          </a:xfrm>
          <a:prstGeom prst="rect">
            <a:avLst/>
          </a:prstGeom>
          <a:ln w="12700">
            <a:noFill/>
          </a:ln>
        </p:spPr>
      </p:pic>
      <p:pic>
        <p:nvPicPr>
          <p:cNvPr id="454" name="Image" descr="Image"/>
          <p:cNvPicPr/>
          <p:nvPr/>
        </p:nvPicPr>
        <p:blipFill>
          <a:blip r:embed="rId2"/>
          <a:stretch/>
        </p:blipFill>
        <p:spPr>
          <a:xfrm>
            <a:off x="3505320" y="1371600"/>
            <a:ext cx="50526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Charles Cappelli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November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6" name="Picture 2" descr="Picture 2"/>
          <p:cNvPicPr/>
          <p:nvPr/>
        </p:nvPicPr>
        <p:blipFill>
          <a:blip r:embed="rId1"/>
          <a:stretch/>
        </p:blipFill>
        <p:spPr>
          <a:xfrm>
            <a:off x="466560" y="1422360"/>
            <a:ext cx="2720520" cy="3476160"/>
          </a:xfrm>
          <a:prstGeom prst="rect">
            <a:avLst/>
          </a:prstGeom>
          <a:ln w="12700">
            <a:noFill/>
          </a:ln>
        </p:spPr>
      </p:pic>
      <p:pic>
        <p:nvPicPr>
          <p:cNvPr id="457" name="Image" descr="Image"/>
          <p:cNvPicPr/>
          <p:nvPr/>
        </p:nvPicPr>
        <p:blipFill>
          <a:blip r:embed="rId2"/>
          <a:stretch/>
        </p:blipFill>
        <p:spPr>
          <a:xfrm>
            <a:off x="3465360" y="1422360"/>
            <a:ext cx="49035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Arial"/>
                <a:ea typeface="Arial"/>
              </a:rPr>
              <a:t>Maj Leslie Hauer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18 November 1967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SAM Vinh Phi Province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9" name="Picture 2" descr="Picture 2"/>
          <p:cNvPicPr/>
          <p:nvPr/>
        </p:nvPicPr>
        <p:blipFill>
          <a:blip r:embed="rId1"/>
          <a:stretch/>
        </p:blipFill>
        <p:spPr>
          <a:xfrm>
            <a:off x="411120" y="1465200"/>
            <a:ext cx="3328560" cy="3414240"/>
          </a:xfrm>
          <a:prstGeom prst="rect">
            <a:avLst/>
          </a:prstGeom>
          <a:ln w="12700">
            <a:noFill/>
          </a:ln>
        </p:spPr>
      </p:pic>
      <p:pic>
        <p:nvPicPr>
          <p:cNvPr id="460" name="Image" descr="Image"/>
          <p:cNvPicPr/>
          <p:nvPr/>
        </p:nvPicPr>
        <p:blipFill>
          <a:blip r:embed="rId2"/>
          <a:stretch/>
        </p:blipFill>
        <p:spPr>
          <a:xfrm>
            <a:off x="3736800" y="1359000"/>
            <a:ext cx="52239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/>
          <p:nvPr/>
        </p:nvSpPr>
        <p:spPr>
          <a:xfrm>
            <a:off x="-46080" y="177840"/>
            <a:ext cx="923580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Capt William Barthelmas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27 July 1965   </a:t>
            </a:r>
            <a:r>
              <a:rPr b="1" lang="en-US" sz="3100" spc="-1" strike="noStrike">
                <a:solidFill>
                  <a:srgbClr val="0433ff"/>
                </a:solidFill>
                <a:latin typeface="Arial"/>
                <a:ea typeface="Arial"/>
              </a:rPr>
              <a:t>Post Strike Mid-Air w/Farr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5" name="Picture 2" descr="Picture 2"/>
          <p:cNvPicPr/>
          <p:nvPr/>
        </p:nvPicPr>
        <p:blipFill>
          <a:blip r:embed="rId1"/>
          <a:stretch/>
        </p:blipFill>
        <p:spPr>
          <a:xfrm>
            <a:off x="414360" y="1403280"/>
            <a:ext cx="3425400" cy="3522240"/>
          </a:xfrm>
          <a:prstGeom prst="rect">
            <a:avLst/>
          </a:prstGeom>
          <a:ln w="12700">
            <a:noFill/>
          </a:ln>
        </p:spPr>
      </p:pic>
      <p:pic>
        <p:nvPicPr>
          <p:cNvPr id="156" name="Image" descr="Image"/>
          <p:cNvPicPr/>
          <p:nvPr/>
        </p:nvPicPr>
        <p:blipFill>
          <a:blip r:embed="rId2"/>
          <a:stretch/>
        </p:blipFill>
        <p:spPr>
          <a:xfrm>
            <a:off x="5005440" y="1414440"/>
            <a:ext cx="3703320" cy="52290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itle 1"/>
          <p:cNvSpPr txBox="1"/>
          <p:nvPr/>
        </p:nvSpPr>
        <p:spPr>
          <a:xfrm>
            <a:off x="52848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Oscar Dardeau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18 November 1967 </a:t>
            </a:r>
            <a:r>
              <a:rPr b="1" lang="en-US" sz="2800" spc="-1" strike="noStrike">
                <a:solidFill>
                  <a:srgbClr val="ff2600"/>
                </a:solidFill>
                <a:latin typeface="Arial"/>
                <a:ea typeface="Arial"/>
              </a:rPr>
              <a:t>MiG 21 near Phuc Yen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2" name="Image" descr="Image"/>
          <p:cNvPicPr/>
          <p:nvPr/>
        </p:nvPicPr>
        <p:blipFill>
          <a:blip r:embed="rId1"/>
          <a:stretch/>
        </p:blipFill>
        <p:spPr>
          <a:xfrm>
            <a:off x="3462480" y="1382760"/>
            <a:ext cx="5290920" cy="6857640"/>
          </a:xfrm>
          <a:prstGeom prst="rect">
            <a:avLst/>
          </a:prstGeom>
          <a:ln w="12700">
            <a:noFill/>
          </a:ln>
        </p:spPr>
      </p:pic>
      <p:pic>
        <p:nvPicPr>
          <p:cNvPr id="463" name="Picture 2" descr="Picture 2"/>
          <p:cNvPicPr/>
          <p:nvPr/>
        </p:nvPicPr>
        <p:blipFill>
          <a:blip r:embed="rId2"/>
          <a:stretch/>
        </p:blipFill>
        <p:spPr>
          <a:xfrm>
            <a:off x="525600" y="1405080"/>
            <a:ext cx="2997000" cy="3444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itle 1"/>
          <p:cNvSpPr txBox="1"/>
          <p:nvPr/>
        </p:nvSpPr>
        <p:spPr>
          <a:xfrm>
            <a:off x="0" y="195120"/>
            <a:ext cx="91436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Arial"/>
                <a:ea typeface="Arial"/>
              </a:rPr>
              <a:t>Capt Edward Lehnoff, Jr.</a:t>
            </a:r>
            <a:r>
              <a:rPr b="1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(Dardeau’s Bear)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18 November 1967 </a:t>
            </a:r>
            <a:r>
              <a:rPr b="1" lang="en-US" sz="2700" spc="-1" strike="noStrike">
                <a:solidFill>
                  <a:srgbClr val="ff2600"/>
                </a:solidFill>
                <a:latin typeface="Arial"/>
                <a:ea typeface="Arial"/>
              </a:rPr>
              <a:t>MiG 21 near Phuc Yen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5" name="Picture 2" descr="Picture 2"/>
          <p:cNvPicPr/>
          <p:nvPr/>
        </p:nvPicPr>
        <p:blipFill>
          <a:blip r:embed="rId1"/>
          <a:stretch/>
        </p:blipFill>
        <p:spPr>
          <a:xfrm>
            <a:off x="355680" y="1366920"/>
            <a:ext cx="3061800" cy="3520800"/>
          </a:xfrm>
          <a:prstGeom prst="rect">
            <a:avLst/>
          </a:prstGeom>
          <a:ln w="12700">
            <a:noFill/>
          </a:ln>
        </p:spPr>
      </p:pic>
      <p:pic>
        <p:nvPicPr>
          <p:cNvPr id="466" name="Image" descr="Image"/>
          <p:cNvPicPr/>
          <p:nvPr/>
        </p:nvPicPr>
        <p:blipFill>
          <a:blip r:embed="rId2"/>
          <a:stretch/>
        </p:blipFill>
        <p:spPr>
          <a:xfrm>
            <a:off x="3416400" y="1359000"/>
            <a:ext cx="68576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Col Edward Burdett </a:t>
            </a:r>
            <a:r>
              <a:rPr b="1" lang="en-US" sz="2900" spc="-1" strike="noStrike">
                <a:solidFill>
                  <a:srgbClr val="000000"/>
                </a:solidFill>
                <a:latin typeface="Arial"/>
                <a:ea typeface="Arial"/>
              </a:rPr>
              <a:t>388TFW/CC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18 November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over Phuc Yen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8" name="Picture 2" descr="Picture 2"/>
          <p:cNvPicPr/>
          <p:nvPr/>
        </p:nvPicPr>
        <p:blipFill>
          <a:blip r:embed="rId1"/>
          <a:stretch/>
        </p:blipFill>
        <p:spPr>
          <a:xfrm>
            <a:off x="452520" y="1386000"/>
            <a:ext cx="3395160" cy="3481200"/>
          </a:xfrm>
          <a:prstGeom prst="rect">
            <a:avLst/>
          </a:prstGeom>
          <a:ln w="12700">
            <a:noFill/>
          </a:ln>
        </p:spPr>
      </p:pic>
      <p:pic>
        <p:nvPicPr>
          <p:cNvPr id="469" name="Image" descr="Image"/>
          <p:cNvPicPr/>
          <p:nvPr/>
        </p:nvPicPr>
        <p:blipFill>
          <a:blip r:embed="rId2"/>
          <a:stretch/>
        </p:blipFill>
        <p:spPr>
          <a:xfrm>
            <a:off x="3970440" y="1436760"/>
            <a:ext cx="5200200" cy="6857640"/>
          </a:xfrm>
          <a:prstGeom prst="rect">
            <a:avLst/>
          </a:prstGeom>
          <a:ln w="12700">
            <a:noFill/>
          </a:ln>
        </p:spPr>
      </p:pic>
      <p:sp>
        <p:nvSpPr>
          <p:cNvPr id="470" name="Died while POW"/>
          <p:cNvSpPr/>
          <p:nvPr/>
        </p:nvSpPr>
        <p:spPr>
          <a:xfrm rot="19660800">
            <a:off x="5617800" y="5132880"/>
            <a:ext cx="333180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  <p:sp>
        <p:nvSpPr>
          <p:cNvPr id="471" name="4th Thud down today"/>
          <p:cNvSpPr/>
          <p:nvPr/>
        </p:nvSpPr>
        <p:spPr>
          <a:xfrm>
            <a:off x="746280" y="5423040"/>
            <a:ext cx="3595320" cy="5472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ff2600"/>
                </a:solidFill>
                <a:latin typeface="Calibri"/>
                <a:ea typeface="Calibri"/>
              </a:rPr>
              <a:t>4th Thud down today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Harrison Klinck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19 November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3" name="Picture 2" descr="Picture 2"/>
          <p:cNvPicPr/>
          <p:nvPr/>
        </p:nvPicPr>
        <p:blipFill>
          <a:blip r:embed="rId1"/>
          <a:stretch/>
        </p:blipFill>
        <p:spPr>
          <a:xfrm>
            <a:off x="488880" y="1382760"/>
            <a:ext cx="3400200" cy="3487320"/>
          </a:xfrm>
          <a:prstGeom prst="rect">
            <a:avLst/>
          </a:prstGeom>
          <a:ln w="12700">
            <a:noFill/>
          </a:ln>
        </p:spPr>
      </p:pic>
      <p:pic>
        <p:nvPicPr>
          <p:cNvPr id="474" name="Image" descr="Image"/>
          <p:cNvPicPr/>
          <p:nvPr/>
        </p:nvPicPr>
        <p:blipFill>
          <a:blip r:embed="rId2"/>
          <a:stretch/>
        </p:blipFill>
        <p:spPr>
          <a:xfrm>
            <a:off x="3879720" y="1382760"/>
            <a:ext cx="5265360" cy="6162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Donald Russell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December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Sam Neua,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6" name="Picture 2" descr="Picture 2"/>
          <p:cNvPicPr/>
          <p:nvPr/>
        </p:nvPicPr>
        <p:blipFill>
          <a:blip r:embed="rId1"/>
          <a:stretch/>
        </p:blipFill>
        <p:spPr>
          <a:xfrm>
            <a:off x="488880" y="1373040"/>
            <a:ext cx="3471480" cy="3506400"/>
          </a:xfrm>
          <a:prstGeom prst="rect">
            <a:avLst/>
          </a:prstGeom>
          <a:ln w="12700">
            <a:noFill/>
          </a:ln>
        </p:spPr>
      </p:pic>
      <p:pic>
        <p:nvPicPr>
          <p:cNvPr id="477" name="Image" descr="Image"/>
          <p:cNvPicPr/>
          <p:nvPr/>
        </p:nvPicPr>
        <p:blipFill>
          <a:blip r:embed="rId2"/>
          <a:stretch/>
        </p:blipFill>
        <p:spPr>
          <a:xfrm>
            <a:off x="3987720" y="1365120"/>
            <a:ext cx="53827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1"/>
          <p:cNvSpPr txBox="1"/>
          <p:nvPr/>
        </p:nvSpPr>
        <p:spPr>
          <a:xfrm>
            <a:off x="162000" y="195120"/>
            <a:ext cx="88498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 Paul Mongillo </a:t>
            </a: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(Bear)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December 1967 </a:t>
            </a:r>
            <a:r>
              <a:rPr b="1" lang="en-US" sz="3000" spc="-1" strike="noStrike">
                <a:solidFill>
                  <a:srgbClr val="0433ff"/>
                </a:solidFill>
                <a:latin typeface="Arial"/>
                <a:ea typeface="Arial"/>
              </a:rPr>
              <a:t>CBU hit cockpit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9" name="Picture 2" descr="Picture 2"/>
          <p:cNvPicPr/>
          <p:nvPr/>
        </p:nvPicPr>
        <p:blipFill>
          <a:blip r:embed="rId1"/>
          <a:stretch/>
        </p:blipFill>
        <p:spPr>
          <a:xfrm>
            <a:off x="436680" y="1460520"/>
            <a:ext cx="2930040" cy="3435120"/>
          </a:xfrm>
          <a:prstGeom prst="rect">
            <a:avLst/>
          </a:prstGeom>
          <a:ln w="12700">
            <a:noFill/>
          </a:ln>
        </p:spPr>
      </p:pic>
      <p:pic>
        <p:nvPicPr>
          <p:cNvPr id="480" name="Image" descr="Image"/>
          <p:cNvPicPr/>
          <p:nvPr/>
        </p:nvPicPr>
        <p:blipFill>
          <a:blip r:embed="rId2"/>
          <a:stretch/>
        </p:blipFill>
        <p:spPr>
          <a:xfrm>
            <a:off x="4127400" y="1390680"/>
            <a:ext cx="4830480" cy="6462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William Jones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January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Kep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2" name="Picture 2" descr="Picture 2"/>
          <p:cNvPicPr/>
          <p:nvPr/>
        </p:nvPicPr>
        <p:blipFill>
          <a:blip r:embed="rId1"/>
          <a:stretch/>
        </p:blipFill>
        <p:spPr>
          <a:xfrm>
            <a:off x="496800" y="1376280"/>
            <a:ext cx="3414240" cy="3499920"/>
          </a:xfrm>
          <a:prstGeom prst="rect">
            <a:avLst/>
          </a:prstGeom>
          <a:ln w="12700">
            <a:noFill/>
          </a:ln>
        </p:spPr>
      </p:pic>
      <p:pic>
        <p:nvPicPr>
          <p:cNvPr id="483" name="Image" descr="Image"/>
          <p:cNvPicPr/>
          <p:nvPr/>
        </p:nvPicPr>
        <p:blipFill>
          <a:blip r:embed="rId2"/>
          <a:stretch/>
        </p:blipFill>
        <p:spPr>
          <a:xfrm>
            <a:off x="3922560" y="1366920"/>
            <a:ext cx="6617880" cy="86720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itle 1"/>
          <p:cNvSpPr txBox="1"/>
          <p:nvPr/>
        </p:nvSpPr>
        <p:spPr>
          <a:xfrm>
            <a:off x="157320" y="220680"/>
            <a:ext cx="88275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James Hartney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January 1968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MiG 17 near Kep </a:t>
            </a:r>
            <a:r>
              <a:rPr b="1" lang="en-US" sz="2300" spc="-1" strike="noStrike">
                <a:solidFill>
                  <a:srgbClr val="ff2600"/>
                </a:solidFill>
                <a:latin typeface="Arial"/>
                <a:ea typeface="Arial"/>
              </a:rPr>
              <a:t>(104th mission)</a:t>
            </a:r>
            <a:endParaRPr b="0" lang="en-US" sz="2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5" name="Picture 2" descr="Picture 2"/>
          <p:cNvPicPr/>
          <p:nvPr/>
        </p:nvPicPr>
        <p:blipFill>
          <a:blip r:embed="rId1"/>
          <a:stretch/>
        </p:blipFill>
        <p:spPr>
          <a:xfrm>
            <a:off x="474840" y="1405080"/>
            <a:ext cx="3373200" cy="3468240"/>
          </a:xfrm>
          <a:prstGeom prst="rect">
            <a:avLst/>
          </a:prstGeom>
          <a:ln w="12700">
            <a:noFill/>
          </a:ln>
        </p:spPr>
      </p:pic>
      <p:pic>
        <p:nvPicPr>
          <p:cNvPr id="486" name="Image" descr="Image"/>
          <p:cNvPicPr/>
          <p:nvPr/>
        </p:nvPicPr>
        <p:blipFill>
          <a:blip r:embed="rId2"/>
          <a:stretch/>
        </p:blipFill>
        <p:spPr>
          <a:xfrm>
            <a:off x="4203720" y="1405080"/>
            <a:ext cx="3860280" cy="6705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le 1"/>
          <p:cNvSpPr txBox="1"/>
          <p:nvPr/>
        </p:nvSpPr>
        <p:spPr>
          <a:xfrm>
            <a:off x="96840" y="195120"/>
            <a:ext cx="89593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Sam Fantle III </a:t>
            </a: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(Hartney’s EWO)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January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MiG 17 near Kep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8" name="Picture 2" descr="Picture 2"/>
          <p:cNvPicPr/>
          <p:nvPr/>
        </p:nvPicPr>
        <p:blipFill>
          <a:blip r:embed="rId1"/>
          <a:stretch/>
        </p:blipFill>
        <p:spPr>
          <a:xfrm>
            <a:off x="428760" y="1434960"/>
            <a:ext cx="3377880" cy="3472920"/>
          </a:xfrm>
          <a:prstGeom prst="rect">
            <a:avLst/>
          </a:prstGeom>
          <a:ln w="12700">
            <a:noFill/>
          </a:ln>
        </p:spPr>
      </p:pic>
      <p:pic>
        <p:nvPicPr>
          <p:cNvPr id="489" name="Image" descr="Image"/>
          <p:cNvPicPr/>
          <p:nvPr/>
        </p:nvPicPr>
        <p:blipFill>
          <a:blip r:embed="rId2"/>
          <a:stretch/>
        </p:blipFill>
        <p:spPr>
          <a:xfrm>
            <a:off x="3651120" y="1397160"/>
            <a:ext cx="60814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Stanley Horne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14 January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MiG 21 near Yen Bai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1" name="Picture 2" descr="Picture 2"/>
          <p:cNvPicPr/>
          <p:nvPr/>
        </p:nvPicPr>
        <p:blipFill>
          <a:blip r:embed="rId1"/>
          <a:stretch/>
        </p:blipFill>
        <p:spPr>
          <a:xfrm>
            <a:off x="442800" y="1353960"/>
            <a:ext cx="3455640" cy="3544560"/>
          </a:xfrm>
          <a:prstGeom prst="rect">
            <a:avLst/>
          </a:prstGeom>
          <a:ln w="12700">
            <a:noFill/>
          </a:ln>
        </p:spPr>
      </p:pic>
      <p:pic>
        <p:nvPicPr>
          <p:cNvPr id="492" name="Image" descr="Image"/>
          <p:cNvPicPr/>
          <p:nvPr/>
        </p:nvPicPr>
        <p:blipFill>
          <a:blip r:embed="rId2"/>
          <a:stretch/>
        </p:blipFill>
        <p:spPr>
          <a:xfrm>
            <a:off x="3767040" y="1295280"/>
            <a:ext cx="56462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Major Jack Farr</a:t>
            </a:r>
            <a:br/>
            <a:r>
              <a:rPr b="1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27 July 1965</a:t>
            </a:r>
            <a:r>
              <a:rPr b="1" lang="en-US" sz="2800" spc="-1" strike="noStrike">
                <a:solidFill>
                  <a:srgbClr val="ff2600"/>
                </a:solidFill>
                <a:latin typeface="Arial"/>
                <a:ea typeface="Arial"/>
              </a:rPr>
              <a:t>  </a:t>
            </a:r>
            <a:r>
              <a:rPr b="1" lang="en-US" sz="2800" spc="-1" strike="noStrike">
                <a:solidFill>
                  <a:srgbClr val="0433ff"/>
                </a:solidFill>
                <a:latin typeface="Arial"/>
                <a:ea typeface="Arial"/>
              </a:rPr>
              <a:t>Post Strike Mid-Air w/Barthelmas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8" name="Picture 2" descr="Picture 2"/>
          <p:cNvPicPr/>
          <p:nvPr/>
        </p:nvPicPr>
        <p:blipFill>
          <a:blip r:embed="rId1"/>
          <a:stretch/>
        </p:blipFill>
        <p:spPr>
          <a:xfrm>
            <a:off x="503280" y="1397160"/>
            <a:ext cx="3363480" cy="3458880"/>
          </a:xfrm>
          <a:prstGeom prst="rect">
            <a:avLst/>
          </a:prstGeom>
          <a:ln w="12700">
            <a:noFill/>
          </a:ln>
        </p:spPr>
      </p:pic>
      <p:pic>
        <p:nvPicPr>
          <p:cNvPr id="159" name="Image" descr="Image"/>
          <p:cNvPicPr/>
          <p:nvPr/>
        </p:nvPicPr>
        <p:blipFill>
          <a:blip r:embed="rId2"/>
          <a:stretch/>
        </p:blipFill>
        <p:spPr>
          <a:xfrm>
            <a:off x="3848040" y="1447920"/>
            <a:ext cx="5860800" cy="6043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Robert Elliot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14 February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4" name="Picture 2" descr="Picture 2"/>
          <p:cNvPicPr/>
          <p:nvPr/>
        </p:nvPicPr>
        <p:blipFill>
          <a:blip r:embed="rId1"/>
          <a:stretch/>
        </p:blipFill>
        <p:spPr>
          <a:xfrm>
            <a:off x="493560" y="1373040"/>
            <a:ext cx="3050640" cy="3506400"/>
          </a:xfrm>
          <a:prstGeom prst="rect">
            <a:avLst/>
          </a:prstGeom>
          <a:ln w="12700">
            <a:noFill/>
          </a:ln>
        </p:spPr>
      </p:pic>
      <p:pic>
        <p:nvPicPr>
          <p:cNvPr id="495" name="Image" descr="Image"/>
          <p:cNvPicPr/>
          <p:nvPr/>
        </p:nvPicPr>
        <p:blipFill>
          <a:blip r:embed="rId2"/>
          <a:stretch/>
        </p:blipFill>
        <p:spPr>
          <a:xfrm>
            <a:off x="3556080" y="1365120"/>
            <a:ext cx="53827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Crosley Fitton, Jr. 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29 February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7" name="Picture 2" descr="Picture 2"/>
          <p:cNvPicPr/>
          <p:nvPr/>
        </p:nvPicPr>
        <p:blipFill>
          <a:blip r:embed="rId1"/>
          <a:stretch/>
        </p:blipFill>
        <p:spPr>
          <a:xfrm>
            <a:off x="425520" y="1363680"/>
            <a:ext cx="3004920" cy="3525480"/>
          </a:xfrm>
          <a:prstGeom prst="rect">
            <a:avLst/>
          </a:prstGeom>
          <a:ln w="12700">
            <a:noFill/>
          </a:ln>
        </p:spPr>
      </p:pic>
      <p:pic>
        <p:nvPicPr>
          <p:cNvPr id="498" name="Image" descr="Image"/>
          <p:cNvPicPr/>
          <p:nvPr/>
        </p:nvPicPr>
        <p:blipFill>
          <a:blip r:embed="rId2"/>
          <a:stretch/>
        </p:blipFill>
        <p:spPr>
          <a:xfrm>
            <a:off x="3484440" y="1384200"/>
            <a:ext cx="53478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itle 1"/>
          <p:cNvSpPr txBox="1"/>
          <p:nvPr/>
        </p:nvSpPr>
        <p:spPr>
          <a:xfrm>
            <a:off x="108000" y="195120"/>
            <a:ext cx="89038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Scott Harris</a:t>
            </a: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 (Fitton’s Bear)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29 February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0" name="Picture 2" descr="Picture 2"/>
          <p:cNvPicPr/>
          <p:nvPr/>
        </p:nvPicPr>
        <p:blipFill>
          <a:blip r:embed="rId1"/>
          <a:stretch/>
        </p:blipFill>
        <p:spPr>
          <a:xfrm>
            <a:off x="450720" y="1373040"/>
            <a:ext cx="2989080" cy="3506400"/>
          </a:xfrm>
          <a:prstGeom prst="rect">
            <a:avLst/>
          </a:prstGeom>
          <a:ln w="12700">
            <a:noFill/>
          </a:ln>
        </p:spPr>
      </p:pic>
      <p:pic>
        <p:nvPicPr>
          <p:cNvPr id="501" name="Image" descr="Image"/>
          <p:cNvPicPr/>
          <p:nvPr/>
        </p:nvPicPr>
        <p:blipFill>
          <a:blip r:embed="rId2"/>
          <a:stretch/>
        </p:blipFill>
        <p:spPr>
          <a:xfrm>
            <a:off x="3886200" y="1365120"/>
            <a:ext cx="45716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Thomas Hensley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March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Sam Neua Laos 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3" name="Picture 2" descr="Picture 2"/>
          <p:cNvPicPr/>
          <p:nvPr/>
        </p:nvPicPr>
        <p:blipFill>
          <a:blip r:embed="rId1"/>
          <a:stretch/>
        </p:blipFill>
        <p:spPr>
          <a:xfrm>
            <a:off x="501480" y="1376280"/>
            <a:ext cx="3412800" cy="3499920"/>
          </a:xfrm>
          <a:prstGeom prst="rect">
            <a:avLst/>
          </a:prstGeom>
          <a:ln w="12700">
            <a:noFill/>
          </a:ln>
        </p:spPr>
      </p:pic>
      <p:pic>
        <p:nvPicPr>
          <p:cNvPr id="504" name="Image" descr="Image"/>
          <p:cNvPicPr/>
          <p:nvPr/>
        </p:nvPicPr>
        <p:blipFill>
          <a:blip r:embed="rId2"/>
          <a:stretch/>
        </p:blipFill>
        <p:spPr>
          <a:xfrm>
            <a:off x="3905280" y="1305000"/>
            <a:ext cx="5027400" cy="62798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Jeff Hornady, Jr.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27 March 1968 </a:t>
            </a:r>
            <a:r>
              <a:rPr b="1" lang="en-US" sz="3300" spc="-1" strike="noStrike">
                <a:solidFill>
                  <a:srgbClr val="3366ff"/>
                </a:solidFill>
                <a:latin typeface="Arial"/>
                <a:ea typeface="Arial"/>
              </a:rPr>
              <a:t>Crash on T.O. @ Korat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6" name="Picture 2" descr="Picture 2"/>
          <p:cNvPicPr/>
          <p:nvPr/>
        </p:nvPicPr>
        <p:blipFill>
          <a:blip r:embed="rId1"/>
          <a:stretch/>
        </p:blipFill>
        <p:spPr>
          <a:xfrm>
            <a:off x="500040" y="1376280"/>
            <a:ext cx="3414240" cy="3499920"/>
          </a:xfrm>
          <a:prstGeom prst="rect">
            <a:avLst/>
          </a:prstGeom>
          <a:ln w="12700">
            <a:noFill/>
          </a:ln>
        </p:spPr>
      </p:pic>
      <p:pic>
        <p:nvPicPr>
          <p:cNvPr id="507" name="Image" descr="Image"/>
          <p:cNvPicPr/>
          <p:nvPr/>
        </p:nvPicPr>
        <p:blipFill>
          <a:blip r:embed="rId2"/>
          <a:stretch/>
        </p:blipFill>
        <p:spPr>
          <a:xfrm>
            <a:off x="4002120" y="1366920"/>
            <a:ext cx="46177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James Metz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15 April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Dong Hoi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9" name="Picture 2" descr="Picture 2"/>
          <p:cNvPicPr/>
          <p:nvPr/>
        </p:nvPicPr>
        <p:blipFill>
          <a:blip r:embed="rId1"/>
          <a:stretch/>
        </p:blipFill>
        <p:spPr>
          <a:xfrm>
            <a:off x="436680" y="1413000"/>
            <a:ext cx="3018960" cy="3470040"/>
          </a:xfrm>
          <a:prstGeom prst="rect">
            <a:avLst/>
          </a:prstGeom>
          <a:ln w="12700">
            <a:noFill/>
          </a:ln>
        </p:spPr>
      </p:pic>
      <p:pic>
        <p:nvPicPr>
          <p:cNvPr id="510" name="Image" descr="Image"/>
          <p:cNvPicPr/>
          <p:nvPr/>
        </p:nvPicPr>
        <p:blipFill>
          <a:blip r:embed="rId2"/>
          <a:stretch/>
        </p:blipFill>
        <p:spPr>
          <a:xfrm>
            <a:off x="3379680" y="1384200"/>
            <a:ext cx="5735160" cy="6857640"/>
          </a:xfrm>
          <a:prstGeom prst="rect">
            <a:avLst/>
          </a:prstGeom>
          <a:ln w="12700">
            <a:noFill/>
          </a:ln>
        </p:spPr>
      </p:pic>
      <p:sp>
        <p:nvSpPr>
          <p:cNvPr id="511" name="Died while POW"/>
          <p:cNvSpPr/>
          <p:nvPr/>
        </p:nvSpPr>
        <p:spPr>
          <a:xfrm rot="19660800">
            <a:off x="5287680" y="5323680"/>
            <a:ext cx="333180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Billy Ray Givens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25 April 1968 </a:t>
            </a:r>
            <a:r>
              <a:rPr b="1" lang="en-US" sz="3100" spc="-1" strike="noStrike">
                <a:solidFill>
                  <a:srgbClr val="3366ff"/>
                </a:solidFill>
                <a:latin typeface="Arial"/>
                <a:ea typeface="Arial"/>
              </a:rPr>
              <a:t>Final turn stall @ Korat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3" name="Picture 2" descr="Picture 2"/>
          <p:cNvPicPr/>
          <p:nvPr/>
        </p:nvPicPr>
        <p:blipFill>
          <a:blip r:embed="rId1"/>
          <a:stretch/>
        </p:blipFill>
        <p:spPr>
          <a:xfrm>
            <a:off x="485640" y="1386000"/>
            <a:ext cx="3028680" cy="3481200"/>
          </a:xfrm>
          <a:prstGeom prst="rect">
            <a:avLst/>
          </a:prstGeom>
          <a:ln w="12700">
            <a:noFill/>
          </a:ln>
        </p:spPr>
      </p:pic>
      <p:pic>
        <p:nvPicPr>
          <p:cNvPr id="514" name="Image" descr="Image"/>
          <p:cNvPicPr/>
          <p:nvPr/>
        </p:nvPicPr>
        <p:blipFill>
          <a:blip r:embed="rId2"/>
          <a:stretch/>
        </p:blipFill>
        <p:spPr>
          <a:xfrm>
            <a:off x="3522600" y="1343160"/>
            <a:ext cx="5140080" cy="75610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Seymour Bass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14 May 1968 </a:t>
            </a:r>
            <a:r>
              <a:rPr b="1" lang="en-US" sz="3300" spc="-1" strike="noStrike">
                <a:solidFill>
                  <a:srgbClr val="0433ff"/>
                </a:solidFill>
                <a:latin typeface="Arial"/>
                <a:ea typeface="Arial"/>
              </a:rPr>
              <a:t>M</a:t>
            </a:r>
            <a:r>
              <a:rPr b="1" lang="en-US" sz="3100" spc="-1" strike="noStrike">
                <a:solidFill>
                  <a:srgbClr val="3366ff"/>
                </a:solidFill>
                <a:latin typeface="Arial"/>
                <a:ea typeface="Arial"/>
              </a:rPr>
              <a:t>id-air in wx near Korat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6" name="Picture 2" descr="Picture 2"/>
          <p:cNvPicPr/>
          <p:nvPr/>
        </p:nvPicPr>
        <p:blipFill>
          <a:blip r:embed="rId1"/>
          <a:stretch/>
        </p:blipFill>
        <p:spPr>
          <a:xfrm>
            <a:off x="438120" y="1440000"/>
            <a:ext cx="2995200" cy="3443040"/>
          </a:xfrm>
          <a:prstGeom prst="rect">
            <a:avLst/>
          </a:prstGeom>
          <a:ln w="12700">
            <a:noFill/>
          </a:ln>
        </p:spPr>
      </p:pic>
      <p:pic>
        <p:nvPicPr>
          <p:cNvPr id="517" name="Image" descr="Image"/>
          <p:cNvPicPr/>
          <p:nvPr/>
        </p:nvPicPr>
        <p:blipFill>
          <a:blip r:embed="rId2"/>
          <a:stretch/>
        </p:blipFill>
        <p:spPr>
          <a:xfrm>
            <a:off x="3505320" y="1422360"/>
            <a:ext cx="52812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Gene Bersik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31 May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at Tiger Island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9" name="Picture 2" descr="Picture 2"/>
          <p:cNvPicPr/>
          <p:nvPr/>
        </p:nvPicPr>
        <p:blipFill>
          <a:blip r:embed="rId1"/>
          <a:stretch/>
        </p:blipFill>
        <p:spPr>
          <a:xfrm>
            <a:off x="422280" y="1365120"/>
            <a:ext cx="3065040" cy="3524040"/>
          </a:xfrm>
          <a:prstGeom prst="rect">
            <a:avLst/>
          </a:prstGeom>
          <a:ln w="12700">
            <a:noFill/>
          </a:ln>
        </p:spPr>
      </p:pic>
      <p:pic>
        <p:nvPicPr>
          <p:cNvPr id="520" name="Image" descr="Image"/>
          <p:cNvPicPr/>
          <p:nvPr/>
        </p:nvPicPr>
        <p:blipFill>
          <a:blip r:embed="rId2"/>
          <a:stretch/>
        </p:blipFill>
        <p:spPr>
          <a:xfrm>
            <a:off x="3521160" y="1351080"/>
            <a:ext cx="7565760" cy="60782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Larry Martin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(Dale James’ Bear)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15 July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Dong Hoi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2" name="Picture 2" descr="Picture 2"/>
          <p:cNvPicPr/>
          <p:nvPr/>
        </p:nvPicPr>
        <p:blipFill>
          <a:blip r:embed="rId1"/>
          <a:stretch/>
        </p:blipFill>
        <p:spPr>
          <a:xfrm>
            <a:off x="547560" y="1376280"/>
            <a:ext cx="2984040" cy="3499920"/>
          </a:xfrm>
          <a:prstGeom prst="rect">
            <a:avLst/>
          </a:prstGeom>
          <a:ln w="12700">
            <a:noFill/>
          </a:ln>
        </p:spPr>
      </p:pic>
      <p:pic>
        <p:nvPicPr>
          <p:cNvPr id="523" name="Image" descr="Image"/>
          <p:cNvPicPr/>
          <p:nvPr/>
        </p:nvPicPr>
        <p:blipFill>
          <a:blip r:embed="rId2"/>
          <a:stretch/>
        </p:blipFill>
        <p:spPr>
          <a:xfrm>
            <a:off x="3638520" y="1333440"/>
            <a:ext cx="49384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Walter Kosko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27 July 1965  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1" name="Picture 2" descr="Picture 2"/>
          <p:cNvPicPr/>
          <p:nvPr/>
        </p:nvPicPr>
        <p:blipFill>
          <a:blip r:embed="rId1"/>
          <a:stretch/>
        </p:blipFill>
        <p:spPr>
          <a:xfrm>
            <a:off x="455760" y="1384200"/>
            <a:ext cx="2457000" cy="3526920"/>
          </a:xfrm>
          <a:prstGeom prst="rect">
            <a:avLst/>
          </a:prstGeom>
          <a:ln w="12700">
            <a:noFill/>
          </a:ln>
        </p:spPr>
      </p:pic>
      <p:pic>
        <p:nvPicPr>
          <p:cNvPr id="162" name="Image" descr="Image"/>
          <p:cNvPicPr/>
          <p:nvPr/>
        </p:nvPicPr>
        <p:blipFill>
          <a:blip r:embed="rId2"/>
          <a:stretch/>
        </p:blipFill>
        <p:spPr>
          <a:xfrm>
            <a:off x="4659480" y="1474920"/>
            <a:ext cx="3997080" cy="50274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itle 1"/>
          <p:cNvSpPr txBox="1"/>
          <p:nvPr/>
        </p:nvSpPr>
        <p:spPr>
          <a:xfrm>
            <a:off x="130320" y="195120"/>
            <a:ext cx="88707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Noble Koontz, Jr.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August 1968 </a:t>
            </a:r>
            <a:r>
              <a:rPr b="1" lang="en-US" sz="3100" spc="-1" strike="noStrike">
                <a:solidFill>
                  <a:srgbClr val="3366ff"/>
                </a:solidFill>
                <a:latin typeface="Arial"/>
                <a:ea typeface="Arial"/>
              </a:rPr>
              <a:t>Landing crash at Da Nang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5" name="Picture 2" descr="Picture 2"/>
          <p:cNvPicPr/>
          <p:nvPr/>
        </p:nvPicPr>
        <p:blipFill>
          <a:blip r:embed="rId1"/>
          <a:stretch/>
        </p:blipFill>
        <p:spPr>
          <a:xfrm>
            <a:off x="484200" y="1389240"/>
            <a:ext cx="3389040" cy="3474720"/>
          </a:xfrm>
          <a:prstGeom prst="rect">
            <a:avLst/>
          </a:prstGeom>
          <a:ln w="12700">
            <a:noFill/>
          </a:ln>
        </p:spPr>
      </p:pic>
      <p:pic>
        <p:nvPicPr>
          <p:cNvPr id="526" name="Image" descr="Image"/>
          <p:cNvPicPr/>
          <p:nvPr/>
        </p:nvPicPr>
        <p:blipFill>
          <a:blip r:embed="rId2"/>
          <a:stretch/>
        </p:blipFill>
        <p:spPr>
          <a:xfrm>
            <a:off x="4444920" y="1389240"/>
            <a:ext cx="3615840" cy="52765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Samuel Maxwell</a:t>
            </a:r>
            <a:br/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12 September 1968 </a:t>
            </a:r>
            <a:r>
              <a:rPr b="1" lang="en-US" sz="3000" spc="-1" strike="noStrike">
                <a:solidFill>
                  <a:srgbClr val="ff2600"/>
                </a:solidFill>
                <a:latin typeface="Arial"/>
                <a:ea typeface="Arial"/>
              </a:rPr>
              <a:t>AAA strafing river boats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8" name="Picture 2" descr="Picture 2"/>
          <p:cNvPicPr/>
          <p:nvPr/>
        </p:nvPicPr>
        <p:blipFill>
          <a:blip r:embed="rId1"/>
          <a:stretch/>
        </p:blipFill>
        <p:spPr>
          <a:xfrm>
            <a:off x="409680" y="1386000"/>
            <a:ext cx="3411000" cy="3506400"/>
          </a:xfrm>
          <a:prstGeom prst="rect">
            <a:avLst/>
          </a:prstGeom>
          <a:ln w="12700">
            <a:noFill/>
          </a:ln>
        </p:spPr>
      </p:pic>
      <p:pic>
        <p:nvPicPr>
          <p:cNvPr id="529" name="Image" descr="Image"/>
          <p:cNvPicPr/>
          <p:nvPr/>
        </p:nvPicPr>
        <p:blipFill>
          <a:blip r:embed="rId2"/>
          <a:stretch/>
        </p:blipFill>
        <p:spPr>
          <a:xfrm>
            <a:off x="3881520" y="1359000"/>
            <a:ext cx="46051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Rex Capling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19 September 1968 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DMZ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1" name="Picture 2" descr="Picture 2"/>
          <p:cNvPicPr/>
          <p:nvPr/>
        </p:nvPicPr>
        <p:blipFill>
          <a:blip r:embed="rId1"/>
          <a:stretch/>
        </p:blipFill>
        <p:spPr>
          <a:xfrm>
            <a:off x="488880" y="1482840"/>
            <a:ext cx="3293640" cy="3379320"/>
          </a:xfrm>
          <a:prstGeom prst="rect">
            <a:avLst/>
          </a:prstGeom>
          <a:ln w="12700">
            <a:noFill/>
          </a:ln>
        </p:spPr>
      </p:pic>
      <p:pic>
        <p:nvPicPr>
          <p:cNvPr id="532" name="Image" descr="Image"/>
          <p:cNvPicPr/>
          <p:nvPr/>
        </p:nvPicPr>
        <p:blipFill>
          <a:blip r:embed="rId2"/>
          <a:stretch/>
        </p:blipFill>
        <p:spPr>
          <a:xfrm>
            <a:off x="4184640" y="1257480"/>
            <a:ext cx="4304880" cy="5913000"/>
          </a:xfrm>
          <a:prstGeom prst="rect">
            <a:avLst/>
          </a:prstGeom>
          <a:ln w="12700">
            <a:noFill/>
          </a:ln>
        </p:spPr>
      </p:pic>
      <p:sp>
        <p:nvSpPr>
          <p:cNvPr id="533" name="Killed by captors"/>
          <p:cNvSpPr/>
          <p:nvPr/>
        </p:nvSpPr>
        <p:spPr>
          <a:xfrm rot="19660800">
            <a:off x="5287680" y="5323680"/>
            <a:ext cx="333180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Killed by captors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Capt Clifford Fieszel </a:t>
            </a:r>
            <a:r>
              <a:rPr b="1" lang="en-US" sz="38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30 September 1968 </a:t>
            </a:r>
            <a:r>
              <a:rPr b="1" lang="en-US" sz="3500" spc="-1" strike="noStrike">
                <a:solidFill>
                  <a:srgbClr val="ff2600"/>
                </a:solidFill>
                <a:latin typeface="Arial"/>
                <a:ea typeface="Arial"/>
              </a:rPr>
              <a:t>AAA near Phi Qui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5" name="Picture 2" descr="Picture 2"/>
          <p:cNvPicPr/>
          <p:nvPr/>
        </p:nvPicPr>
        <p:blipFill>
          <a:blip r:embed="rId1"/>
          <a:stretch/>
        </p:blipFill>
        <p:spPr>
          <a:xfrm>
            <a:off x="471600" y="1368360"/>
            <a:ext cx="3482640" cy="3517560"/>
          </a:xfrm>
          <a:prstGeom prst="rect">
            <a:avLst/>
          </a:prstGeom>
          <a:ln w="12700">
            <a:noFill/>
          </a:ln>
        </p:spPr>
      </p:pic>
      <p:pic>
        <p:nvPicPr>
          <p:cNvPr id="536" name="Image" descr="Image"/>
          <p:cNvPicPr/>
          <p:nvPr/>
        </p:nvPicPr>
        <p:blipFill>
          <a:blip r:embed="rId2"/>
          <a:stretch/>
        </p:blipFill>
        <p:spPr>
          <a:xfrm>
            <a:off x="4030560" y="1363680"/>
            <a:ext cx="4674960" cy="8275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Howard Smith</a:t>
            </a: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(Fieszel’s Bear)</a:t>
            </a: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9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30 September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Phi Qui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8" name="Picture 2" descr="Picture 2"/>
          <p:cNvPicPr/>
          <p:nvPr/>
        </p:nvPicPr>
        <p:blipFill>
          <a:blip r:embed="rId1"/>
          <a:stretch/>
        </p:blipFill>
        <p:spPr>
          <a:xfrm>
            <a:off x="507960" y="1473120"/>
            <a:ext cx="3365280" cy="3400200"/>
          </a:xfrm>
          <a:prstGeom prst="rect">
            <a:avLst/>
          </a:prstGeom>
          <a:ln w="12700">
            <a:noFill/>
          </a:ln>
        </p:spPr>
      </p:pic>
      <p:pic>
        <p:nvPicPr>
          <p:cNvPr id="539" name="Image" descr="Image"/>
          <p:cNvPicPr/>
          <p:nvPr/>
        </p:nvPicPr>
        <p:blipFill>
          <a:blip r:embed="rId2"/>
          <a:stretch/>
        </p:blipFill>
        <p:spPr>
          <a:xfrm>
            <a:off x="3922560" y="1434960"/>
            <a:ext cx="49035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itle 1"/>
          <p:cNvSpPr txBox="1"/>
          <p:nvPr/>
        </p:nvSpPr>
        <p:spPr>
          <a:xfrm>
            <a:off x="119160" y="195120"/>
            <a:ext cx="89150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Robert Edmunds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27 October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Dong Hoi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1" name="Picture 2" descr="Picture 2"/>
          <p:cNvPicPr/>
          <p:nvPr/>
        </p:nvPicPr>
        <p:blipFill>
          <a:blip r:embed="rId1"/>
          <a:stretch/>
        </p:blipFill>
        <p:spPr>
          <a:xfrm>
            <a:off x="422280" y="1392120"/>
            <a:ext cx="3382560" cy="3468240"/>
          </a:xfrm>
          <a:prstGeom prst="rect">
            <a:avLst/>
          </a:prstGeom>
          <a:ln w="12700">
            <a:noFill/>
          </a:ln>
        </p:spPr>
      </p:pic>
      <p:pic>
        <p:nvPicPr>
          <p:cNvPr id="542" name="Image" descr="Image"/>
          <p:cNvPicPr/>
          <p:nvPr/>
        </p:nvPicPr>
        <p:blipFill>
          <a:blip r:embed="rId2"/>
          <a:stretch/>
        </p:blipFill>
        <p:spPr>
          <a:xfrm>
            <a:off x="3878280" y="1392120"/>
            <a:ext cx="52462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Alan Rex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8 December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Sam Neua,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4" name="Picture 2" descr="Picture 2"/>
          <p:cNvPicPr/>
          <p:nvPr/>
        </p:nvPicPr>
        <p:blipFill>
          <a:blip r:embed="rId1"/>
          <a:stretch/>
        </p:blipFill>
        <p:spPr>
          <a:xfrm>
            <a:off x="484200" y="1413000"/>
            <a:ext cx="3335040" cy="3428640"/>
          </a:xfrm>
          <a:prstGeom prst="rect">
            <a:avLst/>
          </a:prstGeom>
          <a:ln w="12700">
            <a:noFill/>
          </a:ln>
        </p:spPr>
      </p:pic>
      <p:pic>
        <p:nvPicPr>
          <p:cNvPr id="545" name="Image" descr="Image"/>
          <p:cNvPicPr/>
          <p:nvPr/>
        </p:nvPicPr>
        <p:blipFill>
          <a:blip r:embed="rId2"/>
          <a:stretch/>
        </p:blipFill>
        <p:spPr>
          <a:xfrm>
            <a:off x="3394080" y="1417680"/>
            <a:ext cx="5330520" cy="7579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Captain Richard Allee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21 December 1968 </a:t>
            </a:r>
            <a:r>
              <a:rPr b="1" lang="en-US" sz="3000" spc="-1" strike="noStrike">
                <a:solidFill>
                  <a:srgbClr val="ff0000"/>
                </a:solidFill>
                <a:latin typeface="Arial"/>
                <a:ea typeface="Arial"/>
              </a:rPr>
              <a:t>AAA Mu Gia Pass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7" name="Picture 2" descr="Picture 2"/>
          <p:cNvPicPr/>
          <p:nvPr/>
        </p:nvPicPr>
        <p:blipFill>
          <a:blip r:embed="rId1"/>
          <a:stretch/>
        </p:blipFill>
        <p:spPr>
          <a:xfrm>
            <a:off x="466560" y="1382760"/>
            <a:ext cx="2728440" cy="3487320"/>
          </a:xfrm>
          <a:prstGeom prst="rect">
            <a:avLst/>
          </a:prstGeom>
          <a:ln w="12700">
            <a:noFill/>
          </a:ln>
        </p:spPr>
      </p:pic>
      <p:pic>
        <p:nvPicPr>
          <p:cNvPr id="548" name="Image" descr="Image"/>
          <p:cNvPicPr/>
          <p:nvPr/>
        </p:nvPicPr>
        <p:blipFill>
          <a:blip r:embed="rId2"/>
          <a:stretch/>
        </p:blipFill>
        <p:spPr>
          <a:xfrm>
            <a:off x="3311640" y="1382760"/>
            <a:ext cx="54399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Charles Brownlee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 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24 December 1968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Ban Karai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0" name="Image" descr="Image"/>
          <p:cNvPicPr/>
          <p:nvPr/>
        </p:nvPicPr>
        <p:blipFill>
          <a:blip r:embed="rId1"/>
          <a:stretch/>
        </p:blipFill>
        <p:spPr>
          <a:xfrm>
            <a:off x="1523880" y="1365120"/>
            <a:ext cx="7219440" cy="9026280"/>
          </a:xfrm>
          <a:prstGeom prst="rect">
            <a:avLst/>
          </a:prstGeom>
          <a:ln w="12700">
            <a:noFill/>
          </a:ln>
        </p:spPr>
      </p:pic>
      <p:pic>
        <p:nvPicPr>
          <p:cNvPr id="551" name="Picture 4" descr="Picture 4"/>
          <p:cNvPicPr/>
          <p:nvPr/>
        </p:nvPicPr>
        <p:blipFill>
          <a:blip r:embed="rId2"/>
          <a:stretch/>
        </p:blipFill>
        <p:spPr>
          <a:xfrm>
            <a:off x="438120" y="1374840"/>
            <a:ext cx="2742840" cy="3503160"/>
          </a:xfrm>
          <a:prstGeom prst="rect">
            <a:avLst/>
          </a:prstGeom>
          <a:ln w="12700">
            <a:noFill/>
          </a:ln>
        </p:spPr>
      </p:pic>
      <p:sp>
        <p:nvSpPr>
          <p:cNvPr id="552" name="PJ killed during recovery attempt"/>
          <p:cNvSpPr/>
          <p:nvPr/>
        </p:nvSpPr>
        <p:spPr>
          <a:xfrm rot="21540000">
            <a:off x="2339640" y="6114960"/>
            <a:ext cx="5308200" cy="54720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f2600"/>
                </a:solidFill>
                <a:latin typeface="Calibri"/>
                <a:ea typeface="Calibri"/>
              </a:rPr>
              <a:t>PJ killed during recovery attempt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John Zukowski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11 February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Unk near Ban Karai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4" name="Picture 2" descr="Picture 2"/>
          <p:cNvPicPr/>
          <p:nvPr/>
        </p:nvPicPr>
        <p:blipFill>
          <a:blip r:embed="rId1"/>
          <a:stretch/>
        </p:blipFill>
        <p:spPr>
          <a:xfrm>
            <a:off x="484200" y="1386000"/>
            <a:ext cx="3030120" cy="3482640"/>
          </a:xfrm>
          <a:prstGeom prst="rect">
            <a:avLst/>
          </a:prstGeom>
          <a:ln w="12700">
            <a:noFill/>
          </a:ln>
        </p:spPr>
      </p:pic>
      <p:pic>
        <p:nvPicPr>
          <p:cNvPr id="555" name="Image" descr="Image"/>
          <p:cNvPicPr/>
          <p:nvPr/>
        </p:nvPicPr>
        <p:blipFill>
          <a:blip r:embed="rId2"/>
          <a:stretch/>
        </p:blipFill>
        <p:spPr>
          <a:xfrm>
            <a:off x="4267080" y="1386000"/>
            <a:ext cx="3860280" cy="61462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Joseph Bower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 August 1965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4" name="Picture 2" descr="Picture 2"/>
          <p:cNvPicPr/>
          <p:nvPr/>
        </p:nvPicPr>
        <p:blipFill>
          <a:blip r:embed="rId1"/>
          <a:stretch/>
        </p:blipFill>
        <p:spPr>
          <a:xfrm>
            <a:off x="431640" y="1450800"/>
            <a:ext cx="3080880" cy="3185640"/>
          </a:xfrm>
          <a:prstGeom prst="rect">
            <a:avLst/>
          </a:prstGeom>
          <a:ln w="12700">
            <a:noFill/>
          </a:ln>
        </p:spPr>
      </p:pic>
      <p:pic>
        <p:nvPicPr>
          <p:cNvPr id="165" name="Image" descr="Image"/>
          <p:cNvPicPr/>
          <p:nvPr/>
        </p:nvPicPr>
        <p:blipFill>
          <a:blip r:embed="rId2"/>
          <a:stretch/>
        </p:blipFill>
        <p:spPr>
          <a:xfrm>
            <a:off x="3551400" y="1413000"/>
            <a:ext cx="7262280" cy="50702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Vincent Colasuonno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12 February 1969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AAA west of DMZ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7" name="Picture 2" descr="Picture 2"/>
          <p:cNvPicPr/>
          <p:nvPr/>
        </p:nvPicPr>
        <p:blipFill>
          <a:blip r:embed="rId1"/>
          <a:stretch/>
        </p:blipFill>
        <p:spPr>
          <a:xfrm>
            <a:off x="409680" y="1401840"/>
            <a:ext cx="3465000" cy="3499920"/>
          </a:xfrm>
          <a:prstGeom prst="rect">
            <a:avLst/>
          </a:prstGeom>
          <a:ln w="12700">
            <a:noFill/>
          </a:ln>
        </p:spPr>
      </p:pic>
      <p:pic>
        <p:nvPicPr>
          <p:cNvPr id="558" name="Image" descr="Image"/>
          <p:cNvPicPr/>
          <p:nvPr/>
        </p:nvPicPr>
        <p:blipFill>
          <a:blip r:embed="rId2"/>
          <a:stretch/>
        </p:blipFill>
        <p:spPr>
          <a:xfrm>
            <a:off x="4070520" y="1371600"/>
            <a:ext cx="4543200" cy="6857640"/>
          </a:xfrm>
          <a:prstGeom prst="rect">
            <a:avLst/>
          </a:prstGeom>
          <a:ln w="12700">
            <a:noFill/>
          </a:ln>
        </p:spPr>
      </p:pic>
      <p:sp>
        <p:nvSpPr>
          <p:cNvPr id="559" name="Died in helo after rescue"/>
          <p:cNvSpPr/>
          <p:nvPr/>
        </p:nvSpPr>
        <p:spPr>
          <a:xfrm rot="21540000">
            <a:off x="4339440" y="6163920"/>
            <a:ext cx="4001760" cy="54720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f2600"/>
                </a:solidFill>
                <a:latin typeface="Calibri"/>
                <a:ea typeface="Calibri"/>
              </a:rPr>
              <a:t>Died in helo after rescue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John Brucher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18 February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West of Ban Karai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1" name="Picture 2" descr="Picture 2"/>
          <p:cNvPicPr/>
          <p:nvPr/>
        </p:nvPicPr>
        <p:blipFill>
          <a:blip r:embed="rId1"/>
          <a:stretch/>
        </p:blipFill>
        <p:spPr>
          <a:xfrm>
            <a:off x="511200" y="1370160"/>
            <a:ext cx="2993760" cy="3512880"/>
          </a:xfrm>
          <a:prstGeom prst="rect">
            <a:avLst/>
          </a:prstGeom>
          <a:ln w="12700">
            <a:noFill/>
          </a:ln>
        </p:spPr>
      </p:pic>
      <p:pic>
        <p:nvPicPr>
          <p:cNvPr id="562" name="Image" descr="Image"/>
          <p:cNvPicPr/>
          <p:nvPr/>
        </p:nvPicPr>
        <p:blipFill>
          <a:blip r:embed="rId2"/>
          <a:stretch/>
        </p:blipFill>
        <p:spPr>
          <a:xfrm>
            <a:off x="3571920" y="1346040"/>
            <a:ext cx="5325840" cy="6857640"/>
          </a:xfrm>
          <a:prstGeom prst="rect">
            <a:avLst/>
          </a:prstGeom>
          <a:ln w="12700">
            <a:noFill/>
          </a:ln>
        </p:spPr>
      </p:pic>
      <p:sp>
        <p:nvSpPr>
          <p:cNvPr id="563" name="Killed by captors"/>
          <p:cNvSpPr/>
          <p:nvPr/>
        </p:nvSpPr>
        <p:spPr>
          <a:xfrm>
            <a:off x="4568760" y="6031080"/>
            <a:ext cx="333180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Killed by </a:t>
            </a:r>
            <a:r>
              <a:rPr b="0" lang="en-US" sz="3600" spc="-1" strike="noStrike">
                <a:solidFill>
                  <a:srgbClr val="ff2600"/>
                </a:solidFill>
                <a:latin typeface="Calibri"/>
                <a:ea typeface="Calibri"/>
              </a:rPr>
              <a:t>captors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itle 1"/>
          <p:cNvSpPr txBox="1"/>
          <p:nvPr/>
        </p:nvSpPr>
        <p:spPr>
          <a:xfrm>
            <a:off x="457200" y="18576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Christos Bogiages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 March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Plain of Jars,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5" name="Picture 2" descr="Picture 2"/>
          <p:cNvPicPr/>
          <p:nvPr/>
        </p:nvPicPr>
        <p:blipFill>
          <a:blip r:embed="rId1"/>
          <a:stretch/>
        </p:blipFill>
        <p:spPr>
          <a:xfrm>
            <a:off x="500040" y="1352520"/>
            <a:ext cx="3452400" cy="3549240"/>
          </a:xfrm>
          <a:prstGeom prst="rect">
            <a:avLst/>
          </a:prstGeom>
          <a:ln w="12700">
            <a:noFill/>
          </a:ln>
        </p:spPr>
      </p:pic>
      <p:pic>
        <p:nvPicPr>
          <p:cNvPr id="566" name="Image" descr="Image"/>
          <p:cNvPicPr/>
          <p:nvPr/>
        </p:nvPicPr>
        <p:blipFill>
          <a:blip r:embed="rId2"/>
          <a:stretch/>
        </p:blipFill>
        <p:spPr>
          <a:xfrm>
            <a:off x="4051440" y="1365120"/>
            <a:ext cx="4433400" cy="5898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tle 1"/>
          <p:cNvSpPr txBox="1"/>
          <p:nvPr/>
        </p:nvSpPr>
        <p:spPr>
          <a:xfrm>
            <a:off x="184320" y="195120"/>
            <a:ext cx="87087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David Dinan, III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March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Plain of Jars,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8" name="Picture 2" descr="Picture 2"/>
          <p:cNvPicPr/>
          <p:nvPr/>
        </p:nvPicPr>
        <p:blipFill>
          <a:blip r:embed="rId1"/>
          <a:stretch/>
        </p:blipFill>
        <p:spPr>
          <a:xfrm>
            <a:off x="446040" y="1362240"/>
            <a:ext cx="3071520" cy="3530160"/>
          </a:xfrm>
          <a:prstGeom prst="rect">
            <a:avLst/>
          </a:prstGeom>
          <a:ln w="12700">
            <a:noFill/>
          </a:ln>
        </p:spPr>
      </p:pic>
      <p:pic>
        <p:nvPicPr>
          <p:cNvPr id="569" name="Image" descr="Image"/>
          <p:cNvPicPr/>
          <p:nvPr/>
        </p:nvPicPr>
        <p:blipFill>
          <a:blip r:embed="rId2"/>
          <a:stretch/>
        </p:blipFill>
        <p:spPr>
          <a:xfrm>
            <a:off x="3841920" y="1409760"/>
            <a:ext cx="4462200" cy="64972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 1"/>
          <p:cNvSpPr txBox="1"/>
          <p:nvPr/>
        </p:nvSpPr>
        <p:spPr>
          <a:xfrm>
            <a:off x="457200" y="141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Peter Christianson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 April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Plain of Jars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1" name="Image" descr="Image"/>
          <p:cNvPicPr/>
          <p:nvPr/>
        </p:nvPicPr>
        <p:blipFill>
          <a:blip r:embed="rId1"/>
          <a:stretch/>
        </p:blipFill>
        <p:spPr>
          <a:xfrm>
            <a:off x="2784600" y="1371600"/>
            <a:ext cx="6011640" cy="6857640"/>
          </a:xfrm>
          <a:prstGeom prst="rect">
            <a:avLst/>
          </a:prstGeom>
          <a:ln w="12700">
            <a:noFill/>
          </a:ln>
        </p:spPr>
      </p:pic>
      <p:pic>
        <p:nvPicPr>
          <p:cNvPr id="572" name="Picture 2" descr="Picture 2"/>
          <p:cNvPicPr/>
          <p:nvPr/>
        </p:nvPicPr>
        <p:blipFill>
          <a:blip r:embed="rId2"/>
          <a:stretch/>
        </p:blipFill>
        <p:spPr>
          <a:xfrm>
            <a:off x="511200" y="1349280"/>
            <a:ext cx="3093840" cy="35557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Harold Kahler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14 June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Plain of Jars,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4" name="Picture 2" descr="Picture 2"/>
          <p:cNvPicPr/>
          <p:nvPr/>
        </p:nvPicPr>
        <p:blipFill>
          <a:blip r:embed="rId1"/>
          <a:stretch/>
        </p:blipFill>
        <p:spPr>
          <a:xfrm>
            <a:off x="480960" y="1357200"/>
            <a:ext cx="2768400" cy="3538080"/>
          </a:xfrm>
          <a:prstGeom prst="rect">
            <a:avLst/>
          </a:prstGeom>
          <a:ln w="12700">
            <a:noFill/>
          </a:ln>
        </p:spPr>
      </p:pic>
      <p:pic>
        <p:nvPicPr>
          <p:cNvPr id="575" name="Image" descr="Image"/>
          <p:cNvPicPr/>
          <p:nvPr/>
        </p:nvPicPr>
        <p:blipFill>
          <a:blip r:embed="rId2"/>
          <a:stretch/>
        </p:blipFill>
        <p:spPr>
          <a:xfrm>
            <a:off x="3956040" y="1430280"/>
            <a:ext cx="4401720" cy="5871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Fredrick Shattuck, Jr.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July 1969 </a:t>
            </a:r>
            <a:r>
              <a:rPr b="1" lang="en-US" sz="3200" spc="-1" strike="noStrike">
                <a:solidFill>
                  <a:srgbClr val="3366ff"/>
                </a:solidFill>
                <a:latin typeface="Arial"/>
                <a:ea typeface="Arial"/>
              </a:rPr>
              <a:t>Crash on T.O. @ Takhli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7" name="Picture 2" descr="Picture 2"/>
          <p:cNvPicPr/>
          <p:nvPr/>
        </p:nvPicPr>
        <p:blipFill>
          <a:blip r:embed="rId1"/>
          <a:stretch/>
        </p:blipFill>
        <p:spPr>
          <a:xfrm>
            <a:off x="449280" y="1351080"/>
            <a:ext cx="3516120" cy="3551040"/>
          </a:xfrm>
          <a:prstGeom prst="rect">
            <a:avLst/>
          </a:prstGeom>
          <a:ln w="12700">
            <a:noFill/>
          </a:ln>
        </p:spPr>
      </p:pic>
      <p:pic>
        <p:nvPicPr>
          <p:cNvPr id="578" name="Image" descr="Image"/>
          <p:cNvPicPr/>
          <p:nvPr/>
        </p:nvPicPr>
        <p:blipFill>
          <a:blip r:embed="rId2"/>
          <a:stretch/>
        </p:blipFill>
        <p:spPr>
          <a:xfrm>
            <a:off x="4044960" y="1434960"/>
            <a:ext cx="48906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Roy Sanders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25 August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Plain of Jars,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0" name="Picture 2" descr="Picture 2"/>
          <p:cNvPicPr/>
          <p:nvPr/>
        </p:nvPicPr>
        <p:blipFill>
          <a:blip r:embed="rId1"/>
          <a:stretch/>
        </p:blipFill>
        <p:spPr>
          <a:xfrm>
            <a:off x="531720" y="1457280"/>
            <a:ext cx="3336480" cy="3431880"/>
          </a:xfrm>
          <a:prstGeom prst="rect">
            <a:avLst/>
          </a:prstGeom>
          <a:ln w="12700">
            <a:noFill/>
          </a:ln>
        </p:spPr>
      </p:pic>
      <p:pic>
        <p:nvPicPr>
          <p:cNvPr id="581" name="Image" descr="Image"/>
          <p:cNvPicPr/>
          <p:nvPr/>
        </p:nvPicPr>
        <p:blipFill>
          <a:blip r:embed="rId2"/>
          <a:stretch/>
        </p:blipFill>
        <p:spPr>
          <a:xfrm>
            <a:off x="3772080" y="1438200"/>
            <a:ext cx="5231880" cy="62686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Larry Hanley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4 November 1969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3" name="Picture 2" descr="Picture 2"/>
          <p:cNvPicPr/>
          <p:nvPr/>
        </p:nvPicPr>
        <p:blipFill>
          <a:blip r:embed="rId1"/>
          <a:stretch/>
        </p:blipFill>
        <p:spPr>
          <a:xfrm>
            <a:off x="496800" y="1378080"/>
            <a:ext cx="3401640" cy="3498480"/>
          </a:xfrm>
          <a:prstGeom prst="rect">
            <a:avLst/>
          </a:prstGeom>
          <a:ln w="12700">
            <a:noFill/>
          </a:ln>
        </p:spPr>
      </p:pic>
      <p:pic>
        <p:nvPicPr>
          <p:cNvPr id="584" name="Image" descr="Image"/>
          <p:cNvPicPr/>
          <p:nvPr/>
        </p:nvPicPr>
        <p:blipFill>
          <a:blip r:embed="rId2"/>
          <a:stretch/>
        </p:blipFill>
        <p:spPr>
          <a:xfrm>
            <a:off x="3917880" y="1378080"/>
            <a:ext cx="51433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Arial"/>
                <a:ea typeface="Arial"/>
              </a:rPr>
              <a:t>Capt Jim White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24 November 1969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AAA Plain of Jars, Laos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6" name="Picture 2" descr="Picture 2"/>
          <p:cNvPicPr/>
          <p:nvPr/>
        </p:nvPicPr>
        <p:blipFill>
          <a:blip r:embed="rId1"/>
          <a:stretch/>
        </p:blipFill>
        <p:spPr>
          <a:xfrm>
            <a:off x="419040" y="1357200"/>
            <a:ext cx="3439800" cy="3538080"/>
          </a:xfrm>
          <a:prstGeom prst="rect">
            <a:avLst/>
          </a:prstGeom>
          <a:ln w="12700">
            <a:noFill/>
          </a:ln>
        </p:spPr>
      </p:pic>
      <p:pic>
        <p:nvPicPr>
          <p:cNvPr id="587" name="Image" descr="Image"/>
          <p:cNvPicPr/>
          <p:nvPr/>
        </p:nvPicPr>
        <p:blipFill>
          <a:blip r:embed="rId2"/>
          <a:stretch/>
        </p:blipFill>
        <p:spPr>
          <a:xfrm>
            <a:off x="3894120" y="1374840"/>
            <a:ext cx="5578200" cy="5457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1 Lt Dean Klenda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17 September 1965    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7" name="Picture 3" descr="Picture 3"/>
          <p:cNvPicPr/>
          <p:nvPr/>
        </p:nvPicPr>
        <p:blipFill>
          <a:blip r:embed="rId1"/>
          <a:stretch/>
        </p:blipFill>
        <p:spPr>
          <a:xfrm>
            <a:off x="520560" y="1441440"/>
            <a:ext cx="2398320" cy="3474720"/>
          </a:xfrm>
          <a:prstGeom prst="rect">
            <a:avLst/>
          </a:prstGeom>
          <a:ln w="12700">
            <a:noFill/>
          </a:ln>
        </p:spPr>
      </p:pic>
      <p:pic>
        <p:nvPicPr>
          <p:cNvPr id="168" name="133940.jpeg" descr="133940.jpeg"/>
          <p:cNvPicPr/>
          <p:nvPr/>
        </p:nvPicPr>
        <p:blipFill>
          <a:blip r:embed="rId2"/>
          <a:stretch/>
        </p:blipFill>
        <p:spPr>
          <a:xfrm>
            <a:off x="4457880" y="1346040"/>
            <a:ext cx="4428720" cy="5470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Arial"/>
                <a:ea typeface="Arial"/>
              </a:rPr>
              <a:t>Maj Carl Dice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8 December 1969  </a:t>
            </a:r>
            <a:r>
              <a:rPr b="1" lang="en-US" sz="3100" spc="-1" strike="noStrike">
                <a:solidFill>
                  <a:srgbClr val="0433ff"/>
                </a:solidFill>
                <a:latin typeface="Arial"/>
                <a:ea typeface="Arial"/>
              </a:rPr>
              <a:t>Crash on landing Udorn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9" name="Picture 2" descr="Picture 2"/>
          <p:cNvPicPr/>
          <p:nvPr/>
        </p:nvPicPr>
        <p:blipFill>
          <a:blip r:embed="rId1"/>
          <a:stretch/>
        </p:blipFill>
        <p:spPr>
          <a:xfrm>
            <a:off x="527040" y="1389240"/>
            <a:ext cx="3377880" cy="3474720"/>
          </a:xfrm>
          <a:prstGeom prst="rect">
            <a:avLst/>
          </a:prstGeom>
          <a:ln w="12700">
            <a:noFill/>
          </a:ln>
        </p:spPr>
      </p:pic>
      <p:pic>
        <p:nvPicPr>
          <p:cNvPr id="590" name="Image" descr="Image"/>
          <p:cNvPicPr/>
          <p:nvPr/>
        </p:nvPicPr>
        <p:blipFill>
          <a:blip r:embed="rId2"/>
          <a:stretch/>
        </p:blipFill>
        <p:spPr>
          <a:xfrm>
            <a:off x="3943440" y="1346040"/>
            <a:ext cx="51433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Richard Mallon 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28 January 1970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Mu Gia Pass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2" name="Picture 2" descr="Picture 2"/>
          <p:cNvPicPr/>
          <p:nvPr/>
        </p:nvPicPr>
        <p:blipFill>
          <a:blip r:embed="rId1"/>
          <a:stretch/>
        </p:blipFill>
        <p:spPr>
          <a:xfrm>
            <a:off x="466560" y="1355760"/>
            <a:ext cx="2771280" cy="3543120"/>
          </a:xfrm>
          <a:prstGeom prst="rect">
            <a:avLst/>
          </a:prstGeom>
          <a:ln w="12700">
            <a:noFill/>
          </a:ln>
        </p:spPr>
      </p:pic>
      <p:pic>
        <p:nvPicPr>
          <p:cNvPr id="593" name="Image" descr="Image"/>
          <p:cNvPicPr/>
          <p:nvPr/>
        </p:nvPicPr>
        <p:blipFill>
          <a:blip r:embed="rId2"/>
          <a:stretch/>
        </p:blipFill>
        <p:spPr>
          <a:xfrm>
            <a:off x="3641760" y="1346040"/>
            <a:ext cx="4628880" cy="6857640"/>
          </a:xfrm>
          <a:prstGeom prst="rect">
            <a:avLst/>
          </a:prstGeom>
          <a:ln w="12700">
            <a:noFill/>
          </a:ln>
        </p:spPr>
      </p:pic>
      <p:sp>
        <p:nvSpPr>
          <p:cNvPr id="594" name="Killed by captors after ejection…"/>
          <p:cNvSpPr/>
          <p:nvPr/>
        </p:nvSpPr>
        <p:spPr>
          <a:xfrm>
            <a:off x="3565440" y="5751360"/>
            <a:ext cx="4395600" cy="9133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Killed by captors after ejection</a:t>
            </a:r>
            <a:endParaRPr b="0" lang="en-US" sz="2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Jolly Green lost during rescue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Robert Panek </a:t>
            </a: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(Mallon’s Bear)</a:t>
            </a: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 28 January 1970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Mu Gia Pass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6" name="Picture 2" descr="Picture 2"/>
          <p:cNvPicPr/>
          <p:nvPr/>
        </p:nvPicPr>
        <p:blipFill>
          <a:blip r:embed="rId1"/>
          <a:stretch/>
        </p:blipFill>
        <p:spPr>
          <a:xfrm>
            <a:off x="465120" y="1378080"/>
            <a:ext cx="2736360" cy="3498480"/>
          </a:xfrm>
          <a:prstGeom prst="rect">
            <a:avLst/>
          </a:prstGeom>
          <a:ln w="12700">
            <a:noFill/>
          </a:ln>
        </p:spPr>
      </p:pic>
      <p:pic>
        <p:nvPicPr>
          <p:cNvPr id="597" name="Image" descr="Image"/>
          <p:cNvPicPr/>
          <p:nvPr/>
        </p:nvPicPr>
        <p:blipFill>
          <a:blip r:embed="rId2"/>
          <a:stretch/>
        </p:blipFill>
        <p:spPr>
          <a:xfrm>
            <a:off x="4000680" y="1378080"/>
            <a:ext cx="4404960" cy="6052680"/>
          </a:xfrm>
          <a:prstGeom prst="rect">
            <a:avLst/>
          </a:prstGeom>
          <a:ln w="12700">
            <a:noFill/>
          </a:ln>
        </p:spPr>
      </p:pic>
      <p:sp>
        <p:nvSpPr>
          <p:cNvPr id="598" name="Killed by captors after ejection…"/>
          <p:cNvSpPr/>
          <p:nvPr/>
        </p:nvSpPr>
        <p:spPr>
          <a:xfrm>
            <a:off x="3565440" y="5751360"/>
            <a:ext cx="4395600" cy="9133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Killed by captors after ejection</a:t>
            </a:r>
            <a:endParaRPr b="0" lang="en-US" sz="2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Jolly Green lost during rescue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Douglas Mahan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20 April 1970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Plain of Jars,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0" name="Picture 2" descr="Picture 2"/>
          <p:cNvPicPr/>
          <p:nvPr/>
        </p:nvPicPr>
        <p:blipFill>
          <a:blip r:embed="rId1"/>
          <a:stretch/>
        </p:blipFill>
        <p:spPr>
          <a:xfrm>
            <a:off x="503280" y="1390680"/>
            <a:ext cx="3438000" cy="3472920"/>
          </a:xfrm>
          <a:prstGeom prst="rect">
            <a:avLst/>
          </a:prstGeom>
          <a:ln w="12700">
            <a:noFill/>
          </a:ln>
        </p:spPr>
      </p:pic>
      <p:pic>
        <p:nvPicPr>
          <p:cNvPr id="601" name="Image" descr="Image"/>
          <p:cNvPicPr/>
          <p:nvPr/>
        </p:nvPicPr>
        <p:blipFill>
          <a:blip r:embed="rId2"/>
          <a:stretch/>
        </p:blipFill>
        <p:spPr>
          <a:xfrm>
            <a:off x="3854520" y="1347840"/>
            <a:ext cx="5597280" cy="74656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Arial"/>
                <a:ea typeface="Arial"/>
              </a:rPr>
              <a:t>Maj Scott McIntire </a:t>
            </a: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(Bob Belli’s Bear)</a:t>
            </a:r>
            <a:r>
              <a:rPr b="1" lang="en-US" sz="29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7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10 December 1971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SAM near Mu Gia Pass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3" name="Image" descr="Image"/>
          <p:cNvPicPr/>
          <p:nvPr/>
        </p:nvPicPr>
        <p:blipFill>
          <a:blip r:embed="rId1"/>
          <a:stretch/>
        </p:blipFill>
        <p:spPr>
          <a:xfrm>
            <a:off x="2657520" y="1419120"/>
            <a:ext cx="6048000" cy="9400680"/>
          </a:xfrm>
          <a:prstGeom prst="rect">
            <a:avLst/>
          </a:prstGeom>
          <a:ln w="12700">
            <a:noFill/>
          </a:ln>
        </p:spPr>
      </p:pic>
      <p:pic>
        <p:nvPicPr>
          <p:cNvPr id="604" name="Picture 2" descr="Picture 2"/>
          <p:cNvPicPr/>
          <p:nvPr/>
        </p:nvPicPr>
        <p:blipFill>
          <a:blip r:embed="rId2"/>
          <a:stretch/>
        </p:blipFill>
        <p:spPr>
          <a:xfrm>
            <a:off x="271440" y="1308240"/>
            <a:ext cx="3393720" cy="35190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itle 1"/>
          <p:cNvSpPr txBox="1"/>
          <p:nvPr/>
        </p:nvSpPr>
        <p:spPr>
          <a:xfrm>
            <a:off x="141120" y="195120"/>
            <a:ext cx="88498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Chuck Stone WW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 February 1972   </a:t>
            </a:r>
            <a:r>
              <a:rPr b="1" lang="en-US" sz="3100" spc="-1" strike="noStrike">
                <a:solidFill>
                  <a:srgbClr val="3366ff"/>
                </a:solidFill>
                <a:latin typeface="Arial"/>
                <a:ea typeface="Arial"/>
              </a:rPr>
              <a:t>Crash on TO @ Korat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6" name="Picture 2" descr="Picture 2"/>
          <p:cNvPicPr/>
          <p:nvPr/>
        </p:nvPicPr>
        <p:blipFill>
          <a:blip r:embed="rId1"/>
          <a:stretch/>
        </p:blipFill>
        <p:spPr>
          <a:xfrm>
            <a:off x="290520" y="2048040"/>
            <a:ext cx="2379240" cy="2468160"/>
          </a:xfrm>
          <a:prstGeom prst="rect">
            <a:avLst/>
          </a:prstGeom>
          <a:ln w="12700">
            <a:noFill/>
          </a:ln>
        </p:spPr>
      </p:pic>
      <p:pic>
        <p:nvPicPr>
          <p:cNvPr id="607" name="Image" descr="Image"/>
          <p:cNvPicPr/>
          <p:nvPr/>
        </p:nvPicPr>
        <p:blipFill>
          <a:blip r:embed="rId2"/>
          <a:stretch/>
        </p:blipFill>
        <p:spPr>
          <a:xfrm>
            <a:off x="3716280" y="1498680"/>
            <a:ext cx="48337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Alan Mateja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16 April 1972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Haiphong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9" name="Picture 2" descr="Picture 2"/>
          <p:cNvPicPr/>
          <p:nvPr/>
        </p:nvPicPr>
        <p:blipFill>
          <a:blip r:embed="rId1"/>
          <a:stretch/>
        </p:blipFill>
        <p:spPr>
          <a:xfrm>
            <a:off x="314280" y="2076480"/>
            <a:ext cx="2377800" cy="2464920"/>
          </a:xfrm>
          <a:prstGeom prst="rect">
            <a:avLst/>
          </a:prstGeom>
          <a:ln w="12700">
            <a:noFill/>
          </a:ln>
        </p:spPr>
      </p:pic>
      <p:pic>
        <p:nvPicPr>
          <p:cNvPr id="610" name="Image" descr="Image"/>
          <p:cNvPicPr/>
          <p:nvPr/>
        </p:nvPicPr>
        <p:blipFill>
          <a:blip r:embed="rId2"/>
          <a:stretch/>
        </p:blipFill>
        <p:spPr>
          <a:xfrm>
            <a:off x="2905200" y="1473120"/>
            <a:ext cx="60004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itle 1"/>
          <p:cNvSpPr txBox="1"/>
          <p:nvPr/>
        </p:nvSpPr>
        <p:spPr>
          <a:xfrm>
            <a:off x="96840" y="195120"/>
            <a:ext cx="89373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Orvin Jones, JR.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(Matejo’s Bear)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16 April 1972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Haiphong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2" name="Picture 2" descr="Picture 2"/>
          <p:cNvPicPr/>
          <p:nvPr/>
        </p:nvPicPr>
        <p:blipFill>
          <a:blip r:embed="rId1"/>
          <a:stretch/>
        </p:blipFill>
        <p:spPr>
          <a:xfrm>
            <a:off x="311040" y="1897200"/>
            <a:ext cx="2371320" cy="2458800"/>
          </a:xfrm>
          <a:prstGeom prst="rect">
            <a:avLst/>
          </a:prstGeom>
          <a:ln w="12700">
            <a:noFill/>
          </a:ln>
        </p:spPr>
      </p:pic>
      <p:pic>
        <p:nvPicPr>
          <p:cNvPr id="613" name="Image" descr="Image"/>
          <p:cNvPicPr/>
          <p:nvPr/>
        </p:nvPicPr>
        <p:blipFill>
          <a:blip r:embed="rId2"/>
          <a:stretch/>
        </p:blipFill>
        <p:spPr>
          <a:xfrm>
            <a:off x="3054240" y="1374840"/>
            <a:ext cx="5776560" cy="7536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itle 1"/>
          <p:cNvSpPr txBox="1"/>
          <p:nvPr/>
        </p:nvSpPr>
        <p:spPr>
          <a:xfrm>
            <a:off x="59688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Capt Thomas Zorn </a:t>
            </a:r>
            <a:r>
              <a:rPr b="1" lang="en-US" sz="42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17 September 1972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SAM near Haiphong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5" name="Picture 2" descr="Picture 2"/>
          <p:cNvPicPr/>
          <p:nvPr/>
        </p:nvPicPr>
        <p:blipFill>
          <a:blip r:embed="rId1"/>
          <a:stretch/>
        </p:blipFill>
        <p:spPr>
          <a:xfrm>
            <a:off x="450720" y="1917720"/>
            <a:ext cx="2331720" cy="2417400"/>
          </a:xfrm>
          <a:prstGeom prst="rect">
            <a:avLst/>
          </a:prstGeom>
          <a:ln w="12700">
            <a:noFill/>
          </a:ln>
        </p:spPr>
      </p:pic>
      <p:pic>
        <p:nvPicPr>
          <p:cNvPr id="616" name="Image" descr="Image"/>
          <p:cNvPicPr/>
          <p:nvPr/>
        </p:nvPicPr>
        <p:blipFill>
          <a:blip r:embed="rId2"/>
          <a:stretch/>
        </p:blipFill>
        <p:spPr>
          <a:xfrm>
            <a:off x="2846520" y="1438200"/>
            <a:ext cx="7233840" cy="9140400"/>
          </a:xfrm>
          <a:prstGeom prst="rect">
            <a:avLst/>
          </a:prstGeom>
          <a:ln w="12700">
            <a:noFill/>
          </a:ln>
        </p:spPr>
      </p:pic>
      <p:sp>
        <p:nvSpPr>
          <p:cNvPr id="617" name="Drowned post ejection"/>
          <p:cNvSpPr/>
          <p:nvPr/>
        </p:nvSpPr>
        <p:spPr>
          <a:xfrm>
            <a:off x="4756320" y="6018120"/>
            <a:ext cx="3412800" cy="50184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Drowned post ejection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itle 1"/>
          <p:cNvSpPr txBox="1"/>
          <p:nvPr/>
        </p:nvSpPr>
        <p:spPr>
          <a:xfrm>
            <a:off x="0" y="195120"/>
            <a:ext cx="91436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Michael Turose </a:t>
            </a: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(Zorn’s Bear)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September 1972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Haiphong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9" name="Picture 2" descr="Picture 2"/>
          <p:cNvPicPr/>
          <p:nvPr/>
        </p:nvPicPr>
        <p:blipFill>
          <a:blip r:embed="rId1"/>
          <a:stretch/>
        </p:blipFill>
        <p:spPr>
          <a:xfrm>
            <a:off x="201600" y="1917720"/>
            <a:ext cx="2333160" cy="2417400"/>
          </a:xfrm>
          <a:prstGeom prst="rect">
            <a:avLst/>
          </a:prstGeom>
          <a:ln w="12700">
            <a:noFill/>
          </a:ln>
        </p:spPr>
      </p:pic>
      <p:pic>
        <p:nvPicPr>
          <p:cNvPr id="620" name="Image" descr="Image"/>
          <p:cNvPicPr/>
          <p:nvPr/>
        </p:nvPicPr>
        <p:blipFill>
          <a:blip r:embed="rId2"/>
          <a:stretch/>
        </p:blipFill>
        <p:spPr>
          <a:xfrm>
            <a:off x="3057480" y="1370160"/>
            <a:ext cx="5938560" cy="8345160"/>
          </a:xfrm>
          <a:prstGeom prst="rect">
            <a:avLst/>
          </a:prstGeom>
          <a:ln w="12700">
            <a:noFill/>
          </a:ln>
        </p:spPr>
      </p:pic>
      <p:sp>
        <p:nvSpPr>
          <p:cNvPr id="621" name="Drowned post ejection"/>
          <p:cNvSpPr/>
          <p:nvPr/>
        </p:nvSpPr>
        <p:spPr>
          <a:xfrm>
            <a:off x="4121280" y="6081840"/>
            <a:ext cx="3412800" cy="50184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Drowned post ejection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Edgar Hawkins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20 September 1965  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" name="Picture 3" descr="Picture 3"/>
          <p:cNvPicPr/>
          <p:nvPr/>
        </p:nvPicPr>
        <p:blipFill>
          <a:blip r:embed="rId1"/>
          <a:stretch/>
        </p:blipFill>
        <p:spPr>
          <a:xfrm>
            <a:off x="485640" y="1417680"/>
            <a:ext cx="2422080" cy="3511080"/>
          </a:xfrm>
          <a:prstGeom prst="rect">
            <a:avLst/>
          </a:prstGeom>
          <a:ln w="12700">
            <a:noFill/>
          </a:ln>
        </p:spPr>
      </p:pic>
      <p:pic>
        <p:nvPicPr>
          <p:cNvPr id="171" name="Image" descr="Image"/>
          <p:cNvPicPr/>
          <p:nvPr/>
        </p:nvPicPr>
        <p:blipFill>
          <a:blip r:embed="rId2"/>
          <a:stretch/>
        </p:blipFill>
        <p:spPr>
          <a:xfrm>
            <a:off x="4707000" y="1495440"/>
            <a:ext cx="3679560" cy="50065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1"/>
          <p:cNvSpPr txBox="1"/>
          <p:nvPr/>
        </p:nvSpPr>
        <p:spPr>
          <a:xfrm>
            <a:off x="76320" y="195120"/>
            <a:ext cx="89913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Capt Michael Bosiljevac </a:t>
            </a:r>
            <a:r>
              <a:rPr b="1" lang="en-US" sz="2900" spc="-1" strike="noStrike">
                <a:solidFill>
                  <a:srgbClr val="000000"/>
                </a:solidFill>
                <a:latin typeface="Arial"/>
                <a:ea typeface="Arial"/>
              </a:rPr>
              <a:t>(Jim O’Neil’s Bear)</a:t>
            </a:r>
            <a:br/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29 September 1972    </a:t>
            </a:r>
            <a:r>
              <a:rPr b="1" lang="en-US" sz="3000" spc="-1" strike="noStrike">
                <a:solidFill>
                  <a:srgbClr val="ff2600"/>
                </a:solidFill>
                <a:latin typeface="Arial"/>
                <a:ea typeface="Arial"/>
              </a:rPr>
              <a:t>SAM near Phuc Yen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3" name="Picture 2" descr="Picture 2"/>
          <p:cNvPicPr/>
          <p:nvPr/>
        </p:nvPicPr>
        <p:blipFill>
          <a:blip r:embed="rId1"/>
          <a:stretch/>
        </p:blipFill>
        <p:spPr>
          <a:xfrm>
            <a:off x="328680" y="1917720"/>
            <a:ext cx="2333160" cy="2417400"/>
          </a:xfrm>
          <a:prstGeom prst="rect">
            <a:avLst/>
          </a:prstGeom>
          <a:ln w="12700">
            <a:noFill/>
          </a:ln>
        </p:spPr>
      </p:pic>
      <p:pic>
        <p:nvPicPr>
          <p:cNvPr id="624" name="Image" descr="Image"/>
          <p:cNvPicPr/>
          <p:nvPr/>
        </p:nvPicPr>
        <p:blipFill>
          <a:blip r:embed="rId2"/>
          <a:stretch/>
        </p:blipFill>
        <p:spPr>
          <a:xfrm>
            <a:off x="3659040" y="1419120"/>
            <a:ext cx="4687560" cy="7880040"/>
          </a:xfrm>
          <a:prstGeom prst="rect">
            <a:avLst/>
          </a:prstGeom>
          <a:ln w="12700">
            <a:noFill/>
          </a:ln>
        </p:spPr>
      </p:pic>
      <p:sp>
        <p:nvSpPr>
          <p:cNvPr id="625" name="Last seen alive in parachute"/>
          <p:cNvSpPr/>
          <p:nvPr/>
        </p:nvSpPr>
        <p:spPr>
          <a:xfrm>
            <a:off x="3776760" y="6183360"/>
            <a:ext cx="4096800" cy="50184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2600"/>
                </a:solidFill>
                <a:latin typeface="Calibri"/>
                <a:ea typeface="Calibri"/>
              </a:rPr>
              <a:t>Last seen alive in parachute</a:t>
            </a:r>
            <a:endParaRPr b="0" lang="en-US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3" descr="Picture 3"/>
          <p:cNvPicPr/>
          <p:nvPr/>
        </p:nvPicPr>
        <p:blipFill>
          <a:blip r:embed="rId1">
            <a:alphaModFix amt="26000"/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700">
            <a:noFill/>
          </a:ln>
        </p:spPr>
      </p:pic>
      <p:sp>
        <p:nvSpPr>
          <p:cNvPr id="627" name="Content Placeholder 2"/>
          <p:cNvSpPr txBox="1"/>
          <p:nvPr/>
        </p:nvSpPr>
        <p:spPr>
          <a:xfrm>
            <a:off x="457200" y="1407960"/>
            <a:ext cx="8229240" cy="452556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>
            <a:noAutofit/>
          </a:bodyPr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157 KIA - </a:t>
            </a:r>
            <a:r>
              <a:rPr b="1" lang="en-US" sz="1520" spc="-1" strike="noStrike">
                <a:solidFill>
                  <a:srgbClr val="ff2600"/>
                </a:solidFill>
                <a:latin typeface="Calibri"/>
                <a:ea typeface="Calibri"/>
              </a:rPr>
              <a:t>47 still unaccounted for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119 Pilots lost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19 Bears lost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19 non-combat losses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190 Rescued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105 POWs (98 returned alive, 7 died during captivity in NVN)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Commanders shot down: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645840" indent="-29844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b="0" lang="en-US" sz="1240" spc="-1" strike="noStrike">
                <a:solidFill>
                  <a:srgbClr val="000000"/>
                </a:solidFill>
                <a:latin typeface="Calibri"/>
                <a:ea typeface="Calibri"/>
              </a:rPr>
              <a:t> Wing CC (Ed Burdette KIA)</a:t>
            </a:r>
            <a:endParaRPr b="0" lang="en-US" sz="124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240" spc="-1" strike="noStrike">
                <a:solidFill>
                  <a:srgbClr val="000000"/>
                </a:solidFill>
                <a:latin typeface="Calibri"/>
                <a:ea typeface="Calibri"/>
              </a:rPr>
              <a:t>2 Wing CV (Norm Phillips rescued, John Flynn POW)</a:t>
            </a:r>
            <a:endParaRPr b="0" lang="en-US" sz="124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240" spc="-1" strike="noStrike">
                <a:solidFill>
                  <a:srgbClr val="000000"/>
                </a:solidFill>
                <a:latin typeface="Calibri"/>
                <a:ea typeface="Calibri"/>
              </a:rPr>
              <a:t>2 Wing DO ( Dave Winn rescued once, then POW, James Dean POW)</a:t>
            </a:r>
            <a:endParaRPr b="0" lang="en-US" sz="124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240" spc="-1" strike="noStrike">
                <a:solidFill>
                  <a:srgbClr val="000000"/>
                </a:solidFill>
                <a:latin typeface="Calibri"/>
                <a:ea typeface="Calibri"/>
              </a:rPr>
              <a:t>11 Squadron CC (4 KIA)</a:t>
            </a:r>
            <a:endParaRPr b="0" lang="en-US" sz="1240" spc="-1" strike="noStrike">
              <a:solidFill>
                <a:srgbClr val="000000"/>
              </a:solidFill>
              <a:latin typeface="Calibri"/>
            </a:endParaRPr>
          </a:p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2 awarded </a:t>
            </a:r>
            <a:r>
              <a:rPr b="1" lang="en-US" sz="1520" spc="-1" strike="noStrike">
                <a:solidFill>
                  <a:srgbClr val="0433ff"/>
                </a:solidFill>
                <a:latin typeface="Calibri"/>
                <a:ea typeface="Calibri"/>
              </a:rPr>
              <a:t>Medal of Honor</a:t>
            </a:r>
            <a:r>
              <a:rPr b="1" lang="en-US" sz="1520" spc="-1" strike="noStrike">
                <a:solidFill>
                  <a:srgbClr val="ff0000"/>
                </a:solidFill>
                <a:latin typeface="Calibri"/>
                <a:ea typeface="Calibri"/>
              </a:rPr>
              <a:t> 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7 awarded </a:t>
            </a:r>
            <a:r>
              <a:rPr b="1" lang="en-US" sz="1520" spc="-1" strike="noStrike">
                <a:solidFill>
                  <a:srgbClr val="0433ff"/>
                </a:solidFill>
                <a:latin typeface="Calibri"/>
                <a:ea typeface="Calibri"/>
              </a:rPr>
              <a:t>Air Force Cross</a:t>
            </a:r>
            <a:r>
              <a:rPr b="1" lang="en-US" sz="1520" spc="-1" strike="noStrike">
                <a:solidFill>
                  <a:srgbClr val="ff0000"/>
                </a:solidFill>
                <a:latin typeface="Calibri"/>
                <a:ea typeface="Calibri"/>
              </a:rPr>
              <a:t> </a:t>
            </a: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(6 posthumous)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Losses by model (all causes):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60624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Combat loss causes: 31 to SAMs, 23 to MiGs, remainder to AAA and other causes 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D (single seat) = 348 (283 combat)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F (2 seat, some modified for Ryan Raider or Wild Weasel) = 34 (27 combat, 6 engine failures, 1 landing)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lvl="1" marL="589680" indent="-24228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G (2 seat purpose built Wild Weasel) = 15 (11 combat, 2 engine failures, 2 landing)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  <a:p>
            <a:pPr marL="259560" indent="-259200">
              <a:lnSpc>
                <a:spcPct val="80000"/>
              </a:lnSpc>
              <a:spcBef>
                <a:spcPts val="2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Total F-105’s lost = 397 </a:t>
            </a:r>
            <a:r>
              <a:rPr b="0" lang="en-US" sz="1520" spc="-1" strike="noStrike">
                <a:solidFill>
                  <a:srgbClr val="000000"/>
                </a:solidFill>
                <a:latin typeface="Calibri"/>
                <a:ea typeface="Calibri"/>
              </a:rPr>
              <a:t>(833 total built all models)</a:t>
            </a:r>
            <a:endParaRPr b="0" lang="en-US" sz="152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8" name="Title 1"/>
          <p:cNvSpPr txBox="1"/>
          <p:nvPr/>
        </p:nvSpPr>
        <p:spPr>
          <a:xfrm>
            <a:off x="457200" y="411120"/>
            <a:ext cx="8229240" cy="925200"/>
          </a:xfrm>
          <a:prstGeom prst="rect">
            <a:avLst/>
          </a:prstGeom>
          <a:noFill/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Calibri"/>
                <a:ea typeface="Calibri"/>
              </a:rPr>
              <a:t>Thud Loss Statistics During The War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(From April 1965 thru end of hostilities)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/>
          <p:nvPr/>
        </p:nvSpPr>
        <p:spPr>
          <a:xfrm>
            <a:off x="212760" y="195120"/>
            <a:ext cx="87278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Lt Col Melvin Killian </a:t>
            </a:r>
            <a:r>
              <a:rPr b="1" lang="en-US" sz="2900" spc="-1" strike="noStrike">
                <a:solidFill>
                  <a:srgbClr val="000000"/>
                </a:solidFill>
                <a:latin typeface="Arial"/>
                <a:ea typeface="Arial"/>
              </a:rPr>
              <a:t>334 TFS/CC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30 September 1965 </a:t>
            </a:r>
            <a:r>
              <a:rPr b="1" lang="en-US" sz="29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SAM over NVN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3" name="Picture 2" descr="Picture 2"/>
          <p:cNvPicPr/>
          <p:nvPr/>
        </p:nvPicPr>
        <p:blipFill>
          <a:blip r:embed="rId1"/>
          <a:stretch/>
        </p:blipFill>
        <p:spPr>
          <a:xfrm>
            <a:off x="446040" y="1409760"/>
            <a:ext cx="3220560" cy="3520800"/>
          </a:xfrm>
          <a:prstGeom prst="rect">
            <a:avLst/>
          </a:prstGeom>
          <a:ln w="12700">
            <a:noFill/>
          </a:ln>
        </p:spPr>
      </p:pic>
      <p:pic>
        <p:nvPicPr>
          <p:cNvPr id="174" name="Image" descr="Image"/>
          <p:cNvPicPr/>
          <p:nvPr/>
        </p:nvPicPr>
        <p:blipFill>
          <a:blip r:embed="rId2"/>
          <a:stretch/>
        </p:blipFill>
        <p:spPr>
          <a:xfrm>
            <a:off x="4459320" y="1459080"/>
            <a:ext cx="4350960" cy="5068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Dean Pogreba </a:t>
            </a:r>
            <a:r>
              <a:rPr b="1" lang="en-US" sz="3100" spc="-1" strike="noStrike">
                <a:solidFill>
                  <a:srgbClr val="0433ff"/>
                </a:solidFill>
                <a:latin typeface="Arial"/>
                <a:ea typeface="Arial"/>
              </a:rPr>
              <a:t>AF Cross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October 1965 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6" name="Picture 2" descr="Picture 2"/>
          <p:cNvPicPr/>
          <p:nvPr/>
        </p:nvPicPr>
        <p:blipFill>
          <a:blip r:embed="rId1"/>
          <a:stretch/>
        </p:blipFill>
        <p:spPr>
          <a:xfrm>
            <a:off x="496800" y="1419120"/>
            <a:ext cx="3034800" cy="3416040"/>
          </a:xfrm>
          <a:prstGeom prst="rect">
            <a:avLst/>
          </a:prstGeom>
          <a:ln w="12700">
            <a:noFill/>
          </a:ln>
        </p:spPr>
      </p:pic>
      <p:pic>
        <p:nvPicPr>
          <p:cNvPr id="177" name="Image" descr="Image"/>
          <p:cNvPicPr/>
          <p:nvPr/>
        </p:nvPicPr>
        <p:blipFill>
          <a:blip r:embed="rId2"/>
          <a:stretch/>
        </p:blipFill>
        <p:spPr>
          <a:xfrm>
            <a:off x="3521160" y="1436760"/>
            <a:ext cx="6908400" cy="48016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Capt Robert Schuler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14 October 1965   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Picture 2" descr="Picture 2"/>
          <p:cNvPicPr/>
          <p:nvPr/>
        </p:nvPicPr>
        <p:blipFill>
          <a:blip r:embed="rId1"/>
          <a:stretch/>
        </p:blipFill>
        <p:spPr>
          <a:xfrm>
            <a:off x="428760" y="1415880"/>
            <a:ext cx="3120840" cy="3512880"/>
          </a:xfrm>
          <a:prstGeom prst="rect">
            <a:avLst/>
          </a:prstGeom>
          <a:ln w="12700">
            <a:noFill/>
          </a:ln>
        </p:spPr>
      </p:pic>
      <p:pic>
        <p:nvPicPr>
          <p:cNvPr id="180" name="Image" descr="Image"/>
          <p:cNvPicPr/>
          <p:nvPr/>
        </p:nvPicPr>
        <p:blipFill>
          <a:blip r:embed="rId2"/>
          <a:stretch/>
        </p:blipFill>
        <p:spPr>
          <a:xfrm>
            <a:off x="4699080" y="1517760"/>
            <a:ext cx="3809520" cy="4863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7" descr="Picture 7"/>
          <p:cNvPicPr/>
          <p:nvPr/>
        </p:nvPicPr>
        <p:blipFill>
          <a:blip r:embed="rId1">
            <a:alphaModFix amt="26000"/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700">
            <a:noFill/>
          </a:ln>
        </p:spPr>
      </p:pic>
      <p:sp>
        <p:nvSpPr>
          <p:cNvPr id="121" name="TextBox 3"/>
          <p:cNvSpPr/>
          <p:nvPr/>
        </p:nvSpPr>
        <p:spPr>
          <a:xfrm>
            <a:off x="2054160" y="619200"/>
            <a:ext cx="5214600" cy="456120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REMEMBERING OUR FRIENDS ….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22" name="Picture 4" descr="Picture 4"/>
          <p:cNvPicPr/>
          <p:nvPr/>
        </p:nvPicPr>
        <p:blipFill>
          <a:blip r:embed="rId2"/>
          <a:stretch/>
        </p:blipFill>
        <p:spPr>
          <a:xfrm>
            <a:off x="7485120" y="243000"/>
            <a:ext cx="1203120" cy="1455480"/>
          </a:xfrm>
          <a:prstGeom prst="rect">
            <a:avLst/>
          </a:prstGeom>
          <a:ln w="12700">
            <a:noFill/>
          </a:ln>
        </p:spPr>
      </p:pic>
      <p:pic>
        <p:nvPicPr>
          <p:cNvPr id="123" name="Picture 5" descr="Picture 5"/>
          <p:cNvPicPr/>
          <p:nvPr/>
        </p:nvPicPr>
        <p:blipFill>
          <a:blip r:embed="rId3"/>
          <a:stretch/>
        </p:blipFill>
        <p:spPr>
          <a:xfrm>
            <a:off x="563400" y="243000"/>
            <a:ext cx="1265040" cy="1307880"/>
          </a:xfrm>
          <a:prstGeom prst="rect">
            <a:avLst/>
          </a:prstGeom>
          <a:ln w="12700">
            <a:noFill/>
          </a:ln>
        </p:spPr>
      </p:pic>
      <p:sp>
        <p:nvSpPr>
          <p:cNvPr id="124" name="TextBox 6"/>
          <p:cNvSpPr/>
          <p:nvPr/>
        </p:nvSpPr>
        <p:spPr>
          <a:xfrm>
            <a:off x="646200" y="1996920"/>
            <a:ext cx="7789680" cy="484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Slides have rank, name, date of loss, type of loss &amp; sqdn patch flying with at the time of loss … slides cycle after 6 seconds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Slides </a:t>
            </a:r>
            <a:r>
              <a:rPr b="0" i="1" lang="en-US" sz="2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do not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include pilots/Bears shot down &amp; rescued </a:t>
            </a:r>
            <a:r>
              <a:rPr b="0" i="1" lang="en-US" sz="2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or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who came home after being a POW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Data compiled from multiple sources: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ff"/>
              </a:buClr>
              <a:buFont typeface="StarSymbol"/>
              <a:buChar char="▪"/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4"/>
              </a:rPr>
              <a:t>https://www.dpaa.mil/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ff"/>
              </a:buClr>
              <a:buFont typeface="StarSymbol"/>
              <a:buChar char="▪"/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5"/>
              </a:rPr>
              <a:t>https://www.vvmf.org/Wall-of-Faces</a:t>
            </a:r>
            <a:endParaRPr b="0" lang="en-US" sz="2400" spc="-1" strike="noStrike">
              <a:latin typeface="Arial"/>
            </a:endParaRPr>
          </a:p>
          <a:p>
            <a:pPr lvl="1" marL="914400" indent="-456840">
              <a:lnSpc>
                <a:spcPct val="100000"/>
              </a:lnSpc>
              <a:buClr>
                <a:srgbClr val="0000ff"/>
              </a:buClr>
              <a:buFont typeface="StarSymbol"/>
              <a:buChar char="▪"/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6"/>
              </a:rPr>
              <a:t>https://www.vietnamairlosses.com</a:t>
            </a:r>
            <a:endParaRPr b="0" lang="en-US" sz="2400" spc="-1" strike="noStrike">
              <a:latin typeface="Arial"/>
            </a:endParaRPr>
          </a:p>
          <a:p>
            <a:pPr marL="240480" indent="-240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A special thanks to Dave “Micro” Lovelady and Chris Hobson of Vietnam Air Losses and Chris Williamson of the DoD POW/MIA Accounting Agency for their invaluable help in verifying the data in this presentation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1"/>
          <p:cNvSpPr txBox="1"/>
          <p:nvPr/>
        </p:nvSpPr>
        <p:spPr>
          <a:xfrm>
            <a:off x="165240" y="195120"/>
            <a:ext cx="852120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Dwight Bowles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 November 1965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Bomb run crash NVN    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Picture 2" descr="Picture 2"/>
          <p:cNvPicPr/>
          <p:nvPr/>
        </p:nvPicPr>
        <p:blipFill>
          <a:blip r:embed="rId1"/>
          <a:stretch/>
        </p:blipFill>
        <p:spPr>
          <a:xfrm>
            <a:off x="401760" y="1434960"/>
            <a:ext cx="2476080" cy="3382560"/>
          </a:xfrm>
          <a:prstGeom prst="rect">
            <a:avLst/>
          </a:prstGeom>
          <a:ln w="12700">
            <a:noFill/>
          </a:ln>
        </p:spPr>
      </p:pic>
      <p:pic>
        <p:nvPicPr>
          <p:cNvPr id="183" name="Image" descr="Image"/>
          <p:cNvPicPr/>
          <p:nvPr/>
        </p:nvPicPr>
        <p:blipFill>
          <a:blip r:embed="rId2"/>
          <a:stretch/>
        </p:blipFill>
        <p:spPr>
          <a:xfrm>
            <a:off x="4870440" y="1454040"/>
            <a:ext cx="3809520" cy="5079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/>
          <p:nvPr/>
        </p:nvSpPr>
        <p:spPr>
          <a:xfrm>
            <a:off x="212760" y="195120"/>
            <a:ext cx="84736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Lt Col George McCleary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  <a:ea typeface="Arial"/>
              </a:rPr>
              <a:t>(357 TFS/CC)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5 November 1965   </a:t>
            </a:r>
            <a:r>
              <a:rPr b="1" lang="en-US" sz="3400" spc="-1" strike="noStrike">
                <a:solidFill>
                  <a:srgbClr val="ff2600"/>
                </a:solidFill>
                <a:latin typeface="Arial"/>
                <a:ea typeface="Arial"/>
              </a:rPr>
              <a:t>SAM over NVN</a:t>
            </a:r>
            <a:endParaRPr b="0" lang="en-US" sz="3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Image" descr="Image"/>
          <p:cNvPicPr/>
          <p:nvPr/>
        </p:nvPicPr>
        <p:blipFill>
          <a:blip r:embed="rId1"/>
          <a:stretch/>
        </p:blipFill>
        <p:spPr>
          <a:xfrm>
            <a:off x="1316160" y="1387440"/>
            <a:ext cx="7373520" cy="6549840"/>
          </a:xfrm>
          <a:prstGeom prst="rect">
            <a:avLst/>
          </a:prstGeom>
          <a:ln w="12700">
            <a:noFill/>
          </a:ln>
        </p:spPr>
      </p:pic>
      <p:pic>
        <p:nvPicPr>
          <p:cNvPr id="186" name="Picture 3" descr="Picture 3"/>
          <p:cNvPicPr/>
          <p:nvPr/>
        </p:nvPicPr>
        <p:blipFill>
          <a:blip r:embed="rId2"/>
          <a:stretch/>
        </p:blipFill>
        <p:spPr>
          <a:xfrm>
            <a:off x="326880" y="1395360"/>
            <a:ext cx="3417480" cy="3514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1"/>
          <p:cNvSpPr txBox="1"/>
          <p:nvPr/>
        </p:nvSpPr>
        <p:spPr>
          <a:xfrm>
            <a:off x="0" y="195120"/>
            <a:ext cx="89643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Capt William “Nasty Ned” Miller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12 November 1965 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Bomb exploded on rack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8" name="Picture 2" descr="Picture 2"/>
          <p:cNvPicPr/>
          <p:nvPr/>
        </p:nvPicPr>
        <p:blipFill>
          <a:blip r:embed="rId1"/>
          <a:stretch/>
        </p:blipFill>
        <p:spPr>
          <a:xfrm>
            <a:off x="392040" y="1380960"/>
            <a:ext cx="2553840" cy="3490560"/>
          </a:xfrm>
          <a:prstGeom prst="rect">
            <a:avLst/>
          </a:prstGeom>
          <a:ln w="12700">
            <a:noFill/>
          </a:ln>
        </p:spPr>
      </p:pic>
      <p:pic>
        <p:nvPicPr>
          <p:cNvPr id="189" name="Image" descr="Image"/>
          <p:cNvPicPr/>
          <p:nvPr/>
        </p:nvPicPr>
        <p:blipFill>
          <a:blip r:embed="rId2"/>
          <a:stretch/>
        </p:blipFill>
        <p:spPr>
          <a:xfrm>
            <a:off x="5324400" y="1511280"/>
            <a:ext cx="3312720" cy="5019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Donald Green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16 November 1965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" name="Picture 2" descr="Picture 2"/>
          <p:cNvPicPr/>
          <p:nvPr/>
        </p:nvPicPr>
        <p:blipFill>
          <a:blip r:embed="rId1"/>
          <a:stretch/>
        </p:blipFill>
        <p:spPr>
          <a:xfrm>
            <a:off x="441360" y="1488960"/>
            <a:ext cx="3300120" cy="3384360"/>
          </a:xfrm>
          <a:prstGeom prst="rect">
            <a:avLst/>
          </a:prstGeom>
          <a:ln w="12700">
            <a:noFill/>
          </a:ln>
        </p:spPr>
      </p:pic>
      <p:pic>
        <p:nvPicPr>
          <p:cNvPr id="192" name="Image" descr="Image"/>
          <p:cNvPicPr/>
          <p:nvPr/>
        </p:nvPicPr>
        <p:blipFill>
          <a:blip r:embed="rId2"/>
          <a:stretch/>
        </p:blipFill>
        <p:spPr>
          <a:xfrm>
            <a:off x="4321080" y="1488960"/>
            <a:ext cx="4188960" cy="5160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 txBox="1"/>
          <p:nvPr/>
        </p:nvSpPr>
        <p:spPr>
          <a:xfrm>
            <a:off x="225360" y="206280"/>
            <a:ext cx="85849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Thomas Reitmann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 December 1965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4" name="Picture 2" descr="Picture 2"/>
          <p:cNvPicPr/>
          <p:nvPr/>
        </p:nvPicPr>
        <p:blipFill>
          <a:blip r:embed="rId1"/>
          <a:stretch/>
        </p:blipFill>
        <p:spPr>
          <a:xfrm>
            <a:off x="414360" y="1508040"/>
            <a:ext cx="3058920" cy="3342960"/>
          </a:xfrm>
          <a:prstGeom prst="rect">
            <a:avLst/>
          </a:prstGeom>
          <a:ln w="12700">
            <a:noFill/>
          </a:ln>
        </p:spPr>
      </p:pic>
      <p:pic>
        <p:nvPicPr>
          <p:cNvPr id="195" name="Image" descr="Image"/>
          <p:cNvPicPr/>
          <p:nvPr/>
        </p:nvPicPr>
        <p:blipFill>
          <a:blip r:embed="rId2"/>
          <a:stretch/>
        </p:blipFill>
        <p:spPr>
          <a:xfrm>
            <a:off x="3564000" y="1620720"/>
            <a:ext cx="6043320" cy="4431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Captain Don Wood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16 January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7" name="Picture 2" descr="Picture 2"/>
          <p:cNvPicPr/>
          <p:nvPr/>
        </p:nvPicPr>
        <p:blipFill>
          <a:blip r:embed="rId1"/>
          <a:stretch/>
        </p:blipFill>
        <p:spPr>
          <a:xfrm>
            <a:off x="484200" y="1433520"/>
            <a:ext cx="2647440" cy="3385800"/>
          </a:xfrm>
          <a:prstGeom prst="rect">
            <a:avLst/>
          </a:prstGeom>
          <a:ln w="12700">
            <a:noFill/>
          </a:ln>
        </p:spPr>
      </p:pic>
      <p:pic>
        <p:nvPicPr>
          <p:cNvPr id="198" name="Image" descr="Image"/>
          <p:cNvPicPr/>
          <p:nvPr/>
        </p:nvPicPr>
        <p:blipFill>
          <a:blip r:embed="rId2"/>
          <a:stretch/>
        </p:blipFill>
        <p:spPr>
          <a:xfrm>
            <a:off x="4248000" y="1433520"/>
            <a:ext cx="4384440" cy="5128920"/>
          </a:xfrm>
          <a:prstGeom prst="rect">
            <a:avLst/>
          </a:prstGeom>
          <a:ln w="12700">
            <a:noFill/>
          </a:ln>
        </p:spPr>
      </p:pic>
      <p:sp>
        <p:nvSpPr>
          <p:cNvPr id="199" name="Died while POW"/>
          <p:cNvSpPr/>
          <p:nvPr/>
        </p:nvSpPr>
        <p:spPr>
          <a:xfrm rot="19660800">
            <a:off x="4797000" y="5051880"/>
            <a:ext cx="3180240" cy="65376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/>
          <p:nvPr/>
        </p:nvSpPr>
        <p:spPr>
          <a:xfrm>
            <a:off x="165240" y="206280"/>
            <a:ext cx="87753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Eugene Hamilton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31 January 1966 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" name="Image" descr="Image"/>
          <p:cNvPicPr/>
          <p:nvPr/>
        </p:nvPicPr>
        <p:blipFill>
          <a:blip r:embed="rId1"/>
          <a:stretch/>
        </p:blipFill>
        <p:spPr>
          <a:xfrm>
            <a:off x="3354480" y="1414440"/>
            <a:ext cx="6921000" cy="5203440"/>
          </a:xfrm>
          <a:prstGeom prst="rect">
            <a:avLst/>
          </a:prstGeom>
          <a:ln w="12700">
            <a:noFill/>
          </a:ln>
        </p:spPr>
      </p:pic>
      <p:pic>
        <p:nvPicPr>
          <p:cNvPr id="202" name="Picture 2" descr="Picture 2"/>
          <p:cNvPicPr/>
          <p:nvPr/>
        </p:nvPicPr>
        <p:blipFill>
          <a:blip r:embed="rId2"/>
          <a:stretch/>
        </p:blipFill>
        <p:spPr>
          <a:xfrm>
            <a:off x="316080" y="1368360"/>
            <a:ext cx="3441240" cy="35287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/>
        </p:nvSpPr>
        <p:spPr>
          <a:xfrm>
            <a:off x="457200" y="195120"/>
            <a:ext cx="84927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Harold Smith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7 March 1966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  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4" name="Image" descr="Image"/>
          <p:cNvPicPr/>
          <p:nvPr/>
        </p:nvPicPr>
        <p:blipFill>
          <a:blip r:embed="rId1"/>
          <a:stretch/>
        </p:blipFill>
        <p:spPr>
          <a:xfrm>
            <a:off x="2697120" y="1366920"/>
            <a:ext cx="8643600" cy="7016400"/>
          </a:xfrm>
          <a:prstGeom prst="rect">
            <a:avLst/>
          </a:prstGeom>
          <a:ln w="12700">
            <a:noFill/>
          </a:ln>
        </p:spPr>
      </p:pic>
      <p:pic>
        <p:nvPicPr>
          <p:cNvPr id="205" name="Picture 2" descr="Picture 2"/>
          <p:cNvPicPr/>
          <p:nvPr/>
        </p:nvPicPr>
        <p:blipFill>
          <a:blip r:embed="rId2"/>
          <a:stretch/>
        </p:blipFill>
        <p:spPr>
          <a:xfrm>
            <a:off x="419040" y="1368360"/>
            <a:ext cx="3427200" cy="3516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Paul Underwood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16 March 1966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Dien Bien Phu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" name="Picture 2" descr="Picture 2"/>
          <p:cNvPicPr/>
          <p:nvPr/>
        </p:nvPicPr>
        <p:blipFill>
          <a:blip r:embed="rId1"/>
          <a:stretch/>
        </p:blipFill>
        <p:spPr>
          <a:xfrm>
            <a:off x="511200" y="1389240"/>
            <a:ext cx="3441240" cy="3476160"/>
          </a:xfrm>
          <a:prstGeom prst="rect">
            <a:avLst/>
          </a:prstGeom>
          <a:ln w="12700">
            <a:noFill/>
          </a:ln>
        </p:spPr>
      </p:pic>
      <p:pic>
        <p:nvPicPr>
          <p:cNvPr id="208" name="Image" descr="Image"/>
          <p:cNvPicPr/>
          <p:nvPr/>
        </p:nvPicPr>
        <p:blipFill>
          <a:blip r:embed="rId2"/>
          <a:stretch/>
        </p:blipFill>
        <p:spPr>
          <a:xfrm>
            <a:off x="3949560" y="1389240"/>
            <a:ext cx="5841720" cy="6717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Capt Robert Bush</a:t>
            </a:r>
            <a:br/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24 March 1966   </a:t>
            </a:r>
            <a:r>
              <a:rPr b="1" lang="en-US" sz="35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Picture 2" descr="Picture 2"/>
          <p:cNvPicPr/>
          <p:nvPr/>
        </p:nvPicPr>
        <p:blipFill>
          <a:blip r:embed="rId1"/>
          <a:stretch/>
        </p:blipFill>
        <p:spPr>
          <a:xfrm>
            <a:off x="447840" y="1368360"/>
            <a:ext cx="3398400" cy="3516120"/>
          </a:xfrm>
          <a:prstGeom prst="rect">
            <a:avLst/>
          </a:prstGeom>
          <a:ln w="12700">
            <a:noFill/>
          </a:ln>
        </p:spPr>
      </p:pic>
      <p:pic>
        <p:nvPicPr>
          <p:cNvPr id="211" name="Image" descr="Image"/>
          <p:cNvPicPr/>
          <p:nvPr/>
        </p:nvPicPr>
        <p:blipFill>
          <a:blip r:embed="rId2"/>
          <a:stretch/>
        </p:blipFill>
        <p:spPr>
          <a:xfrm>
            <a:off x="3932280" y="1384200"/>
            <a:ext cx="47318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Rank &amp; Name of Pilot or “Bear” (term for Electronic Warfare Officer) </a:t>
            </a:r>
            <a:r>
              <a:rPr b="1" lang="en-US" sz="15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1000" spc="-1" strike="noStrike">
                <a:solidFill>
                  <a:srgbClr val="ff2600"/>
                </a:solidFill>
                <a:latin typeface="Arial"/>
                <a:ea typeface="Arial"/>
              </a:rPr>
              <a:t>* = Still unaccounted for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Date shot down  &amp; </a:t>
            </a:r>
            <a:r>
              <a:rPr b="1" lang="en-US" sz="1000" spc="-1" strike="noStrike">
                <a:solidFill>
                  <a:srgbClr val="ff2600"/>
                </a:solidFill>
                <a:latin typeface="Arial"/>
                <a:ea typeface="Arial"/>
              </a:rPr>
              <a:t>How shot down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000" spc="-1" strike="noStrike">
                <a:solidFill>
                  <a:srgbClr val="ff2600"/>
                </a:solidFill>
                <a:latin typeface="Arial"/>
                <a:ea typeface="Arial"/>
              </a:rPr>
              <a:t>AAA = anti-aircraft artillery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000" spc="-1" strike="noStrike">
                <a:solidFill>
                  <a:srgbClr val="ff2600"/>
                </a:solidFill>
                <a:latin typeface="Arial"/>
                <a:ea typeface="Arial"/>
              </a:rPr>
              <a:t>SAM = Surface to Air missile</a:t>
            </a:r>
            <a:endParaRPr b="0" lang="en-US" sz="1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200" spc="-1" strike="noStrike">
                <a:solidFill>
                  <a:srgbClr val="ff2600"/>
                </a:solidFill>
                <a:latin typeface="Arial"/>
                <a:ea typeface="Arial"/>
              </a:rPr>
              <a:t>MiG = NVN fighter jet</a:t>
            </a:r>
            <a:endParaRPr b="0" lang="en-US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TextBox 2"/>
          <p:cNvSpPr/>
          <p:nvPr/>
        </p:nvSpPr>
        <p:spPr>
          <a:xfrm>
            <a:off x="338760" y="1898640"/>
            <a:ext cx="3664800" cy="1736280"/>
          </a:xfrm>
          <a:prstGeom prst="rect">
            <a:avLst/>
          </a:prstGeom>
          <a:noFill/>
          <a:ln w="5715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SQUADRON PATCH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FLYING WITH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AT SHOOTDOWN</a:t>
            </a:r>
            <a:endParaRPr b="0" lang="en-US" sz="3600" spc="-1" strike="noStrike">
              <a:latin typeface="Arial"/>
            </a:endParaRPr>
          </a:p>
        </p:txBody>
      </p:sp>
      <p:grpSp>
        <p:nvGrpSpPr>
          <p:cNvPr id="127" name="Group"/>
          <p:cNvGrpSpPr/>
          <p:nvPr/>
        </p:nvGrpSpPr>
        <p:grpSpPr>
          <a:xfrm>
            <a:off x="4643280" y="1541520"/>
            <a:ext cx="3803400" cy="5371920"/>
            <a:chOff x="4643280" y="1541520"/>
            <a:chExt cx="3803400" cy="5371920"/>
          </a:xfrm>
        </p:grpSpPr>
        <p:sp>
          <p:nvSpPr>
            <p:cNvPr id="128" name="Rectangle"/>
            <p:cNvSpPr/>
            <p:nvPr/>
          </p:nvSpPr>
          <p:spPr>
            <a:xfrm>
              <a:off x="4859280" y="1681200"/>
              <a:ext cx="3371400" cy="48128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9" name="image.png" descr="image.png"/>
            <p:cNvPicPr/>
            <p:nvPr/>
          </p:nvPicPr>
          <p:blipFill>
            <a:blip r:embed="rId1">
              <a:alphaModFix amt="0"/>
            </a:blip>
            <a:stretch/>
          </p:blipFill>
          <p:spPr>
            <a:xfrm>
              <a:off x="4643280" y="1541520"/>
              <a:ext cx="3803400" cy="537192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30" name="TextBox 2"/>
          <p:cNvSpPr/>
          <p:nvPr/>
        </p:nvSpPr>
        <p:spPr>
          <a:xfrm>
            <a:off x="4614840" y="1917720"/>
            <a:ext cx="3860280" cy="2284920"/>
          </a:xfrm>
          <a:prstGeom prst="rect">
            <a:avLst/>
          </a:prstGeom>
          <a:noFill/>
          <a:ln w="5715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Picture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John McCurdy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15 April 1966   </a:t>
            </a:r>
            <a:r>
              <a:rPr b="1" lang="en-US" sz="3300" spc="-1" strike="noStrike">
                <a:solidFill>
                  <a:srgbClr val="0433ff"/>
                </a:solidFill>
                <a:latin typeface="Arial"/>
                <a:ea typeface="Arial"/>
              </a:rPr>
              <a:t>Landing crash at Korat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3" name="Picture 2" descr="Picture 2"/>
          <p:cNvPicPr/>
          <p:nvPr/>
        </p:nvPicPr>
        <p:blipFill>
          <a:blip r:embed="rId1"/>
          <a:stretch/>
        </p:blipFill>
        <p:spPr>
          <a:xfrm>
            <a:off x="482760" y="1374840"/>
            <a:ext cx="3416040" cy="3504960"/>
          </a:xfrm>
          <a:prstGeom prst="rect">
            <a:avLst/>
          </a:prstGeom>
          <a:ln w="12700">
            <a:noFill/>
          </a:ln>
        </p:spPr>
      </p:pic>
      <p:pic>
        <p:nvPicPr>
          <p:cNvPr id="214" name="Image" descr="Image"/>
          <p:cNvPicPr/>
          <p:nvPr/>
        </p:nvPicPr>
        <p:blipFill>
          <a:blip r:embed="rId2"/>
          <a:stretch/>
        </p:blipFill>
        <p:spPr>
          <a:xfrm>
            <a:off x="3921120" y="1378080"/>
            <a:ext cx="54399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/>
        </p:nvSpPr>
        <p:spPr>
          <a:xfrm>
            <a:off x="201600" y="195120"/>
            <a:ext cx="87627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Lee Adams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19 April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in NVN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 (90th mission)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6" name="Picture 2" descr="Picture 2"/>
          <p:cNvPicPr/>
          <p:nvPr/>
        </p:nvPicPr>
        <p:blipFill>
          <a:blip r:embed="rId1"/>
          <a:stretch/>
        </p:blipFill>
        <p:spPr>
          <a:xfrm>
            <a:off x="466560" y="1378080"/>
            <a:ext cx="3462120" cy="3497040"/>
          </a:xfrm>
          <a:prstGeom prst="rect">
            <a:avLst/>
          </a:prstGeom>
          <a:ln w="12700">
            <a:noFill/>
          </a:ln>
        </p:spPr>
      </p:pic>
      <p:pic>
        <p:nvPicPr>
          <p:cNvPr id="217" name="Image" descr="Image"/>
          <p:cNvPicPr/>
          <p:nvPr/>
        </p:nvPicPr>
        <p:blipFill>
          <a:blip r:embed="rId2"/>
          <a:stretch/>
        </p:blipFill>
        <p:spPr>
          <a:xfrm>
            <a:off x="3892680" y="1378080"/>
            <a:ext cx="60814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apt Robert Dyczkowski…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Capt Robert Dyczkowski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23 April 1966 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AAA over NVN, 99th mission</a:t>
            </a:r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9" name="Picture 2" descr="Picture 2"/>
          <p:cNvPicPr/>
          <p:nvPr/>
        </p:nvPicPr>
        <p:blipFill>
          <a:blip r:embed="rId1"/>
          <a:stretch/>
        </p:blipFill>
        <p:spPr>
          <a:xfrm>
            <a:off x="431640" y="1380960"/>
            <a:ext cx="3374640" cy="3490560"/>
          </a:xfrm>
          <a:prstGeom prst="rect">
            <a:avLst/>
          </a:prstGeom>
          <a:ln w="12700">
            <a:noFill/>
          </a:ln>
        </p:spPr>
      </p:pic>
      <p:pic>
        <p:nvPicPr>
          <p:cNvPr id="220" name="Image" descr="Image"/>
          <p:cNvPicPr/>
          <p:nvPr/>
        </p:nvPicPr>
        <p:blipFill>
          <a:blip r:embed="rId2"/>
          <a:stretch/>
        </p:blipFill>
        <p:spPr>
          <a:xfrm>
            <a:off x="3835440" y="1393920"/>
            <a:ext cx="54939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Bernard Goss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23 April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2" name="Picture 2" descr="Picture 2"/>
          <p:cNvPicPr/>
          <p:nvPr/>
        </p:nvPicPr>
        <p:blipFill>
          <a:blip r:embed="rId1"/>
          <a:stretch/>
        </p:blipFill>
        <p:spPr>
          <a:xfrm>
            <a:off x="473040" y="1373040"/>
            <a:ext cx="3390480" cy="3506400"/>
          </a:xfrm>
          <a:prstGeom prst="rect">
            <a:avLst/>
          </a:prstGeom>
          <a:ln w="12700">
            <a:noFill/>
          </a:ln>
        </p:spPr>
      </p:pic>
      <p:pic>
        <p:nvPicPr>
          <p:cNvPr id="223" name="Image" descr="Image"/>
          <p:cNvPicPr/>
          <p:nvPr/>
        </p:nvPicPr>
        <p:blipFill>
          <a:blip r:embed="rId2"/>
          <a:stretch/>
        </p:blipFill>
        <p:spPr>
          <a:xfrm>
            <a:off x="4229280" y="1365120"/>
            <a:ext cx="4393800" cy="6756120"/>
          </a:xfrm>
          <a:prstGeom prst="rect">
            <a:avLst/>
          </a:prstGeom>
          <a:ln w="12700">
            <a:noFill/>
          </a:ln>
        </p:spPr>
      </p:pic>
      <p:sp>
        <p:nvSpPr>
          <p:cNvPr id="224" name="Killed by captors"/>
          <p:cNvSpPr/>
          <p:nvPr/>
        </p:nvSpPr>
        <p:spPr>
          <a:xfrm rot="19660800">
            <a:off x="4092480" y="2224800"/>
            <a:ext cx="333324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Killed by captors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/>
          <p:nvPr/>
        </p:nvSpPr>
        <p:spPr>
          <a:xfrm>
            <a:off x="236520" y="195120"/>
            <a:ext cx="85975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Lt Col William Cooper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  <a:ea typeface="Arial"/>
              </a:rPr>
              <a:t>(469 TFS/CC &amp; </a:t>
            </a:r>
            <a:r>
              <a:rPr b="1" lang="en-US" sz="2500" spc="-1" strike="noStrike">
                <a:solidFill>
                  <a:srgbClr val="0433ff"/>
                </a:solidFill>
                <a:latin typeface="Arial"/>
                <a:ea typeface="Arial"/>
              </a:rPr>
              <a:t>AF Cross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br/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24 April 1966   </a:t>
            </a:r>
            <a:r>
              <a:rPr b="1" lang="en-US" sz="3000" spc="-1" strike="noStrike">
                <a:solidFill>
                  <a:srgbClr val="ff2600"/>
                </a:solidFill>
                <a:latin typeface="Arial"/>
                <a:ea typeface="Arial"/>
              </a:rPr>
              <a:t>SAM near Thai Nguyen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Picture 2" descr="Picture 2"/>
          <p:cNvPicPr/>
          <p:nvPr/>
        </p:nvPicPr>
        <p:blipFill>
          <a:blip r:embed="rId1"/>
          <a:stretch/>
        </p:blipFill>
        <p:spPr>
          <a:xfrm>
            <a:off x="474840" y="1386000"/>
            <a:ext cx="3393720" cy="3481200"/>
          </a:xfrm>
          <a:prstGeom prst="rect">
            <a:avLst/>
          </a:prstGeom>
          <a:ln w="12700">
            <a:noFill/>
          </a:ln>
        </p:spPr>
      </p:pic>
      <p:pic>
        <p:nvPicPr>
          <p:cNvPr id="227" name="Image" descr="Image"/>
          <p:cNvPicPr/>
          <p:nvPr/>
        </p:nvPicPr>
        <p:blipFill>
          <a:blip r:embed="rId2"/>
          <a:stretch/>
        </p:blipFill>
        <p:spPr>
          <a:xfrm>
            <a:off x="3878280" y="1386000"/>
            <a:ext cx="54748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/>
          <p:nvPr/>
        </p:nvSpPr>
        <p:spPr>
          <a:xfrm>
            <a:off x="284040" y="195120"/>
            <a:ext cx="86086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1 Lt Donald Bruch</a:t>
            </a:r>
            <a:br/>
            <a:r>
              <a:rPr b="1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29 April 1966  </a:t>
            </a:r>
            <a:r>
              <a:rPr b="1" lang="en-US" sz="3400" spc="-1" strike="noStrike">
                <a:solidFill>
                  <a:srgbClr val="ff2600"/>
                </a:solidFill>
                <a:latin typeface="Arial"/>
                <a:ea typeface="Arial"/>
              </a:rPr>
              <a:t>AAA north of Hanoi</a:t>
            </a:r>
            <a:endParaRPr b="0" lang="en-US" sz="3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Picture 2" descr="Picture 2"/>
          <p:cNvPicPr/>
          <p:nvPr/>
        </p:nvPicPr>
        <p:blipFill>
          <a:blip r:embed="rId1"/>
          <a:stretch/>
        </p:blipFill>
        <p:spPr>
          <a:xfrm>
            <a:off x="484200" y="1455840"/>
            <a:ext cx="3396960" cy="3431880"/>
          </a:xfrm>
          <a:prstGeom prst="rect">
            <a:avLst/>
          </a:prstGeom>
          <a:ln w="12700">
            <a:noFill/>
          </a:ln>
        </p:spPr>
      </p:pic>
      <p:pic>
        <p:nvPicPr>
          <p:cNvPr id="230" name="Image" descr="Image"/>
          <p:cNvPicPr/>
          <p:nvPr/>
        </p:nvPicPr>
        <p:blipFill>
          <a:blip r:embed="rId2"/>
          <a:stretch/>
        </p:blipFill>
        <p:spPr>
          <a:xfrm>
            <a:off x="3903840" y="1371600"/>
            <a:ext cx="54748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1 Lt Kenneth Thomas</a:t>
            </a:r>
            <a:br/>
            <a:r>
              <a:rPr b="1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5 May 1966  </a:t>
            </a:r>
            <a:r>
              <a:rPr b="1" lang="en-US" sz="34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2" name="Picture 2" descr="Picture 2"/>
          <p:cNvPicPr/>
          <p:nvPr/>
        </p:nvPicPr>
        <p:blipFill>
          <a:blip r:embed="rId1"/>
          <a:stretch/>
        </p:blipFill>
        <p:spPr>
          <a:xfrm>
            <a:off x="441360" y="1379520"/>
            <a:ext cx="3406320" cy="3493800"/>
          </a:xfrm>
          <a:prstGeom prst="rect">
            <a:avLst/>
          </a:prstGeom>
          <a:ln w="12700">
            <a:noFill/>
          </a:ln>
        </p:spPr>
      </p:pic>
      <p:pic>
        <p:nvPicPr>
          <p:cNvPr id="233" name="Image" descr="Image"/>
          <p:cNvPicPr/>
          <p:nvPr/>
        </p:nvPicPr>
        <p:blipFill>
          <a:blip r:embed="rId2"/>
          <a:stretch/>
        </p:blipFill>
        <p:spPr>
          <a:xfrm>
            <a:off x="3838680" y="1308240"/>
            <a:ext cx="58860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John Bailey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10 May 1966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Dong Hoi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5" name="Picture 2" descr="Picture 2"/>
          <p:cNvPicPr/>
          <p:nvPr/>
        </p:nvPicPr>
        <p:blipFill>
          <a:blip r:embed="rId1"/>
          <a:stretch/>
        </p:blipFill>
        <p:spPr>
          <a:xfrm>
            <a:off x="460440" y="1373040"/>
            <a:ext cx="3420720" cy="3507840"/>
          </a:xfrm>
          <a:prstGeom prst="rect">
            <a:avLst/>
          </a:prstGeom>
          <a:ln w="12700">
            <a:noFill/>
          </a:ln>
        </p:spPr>
      </p:pic>
      <p:pic>
        <p:nvPicPr>
          <p:cNvPr id="236" name="john-bailey-2.jpeg" descr="john-bailey-2.jpeg"/>
          <p:cNvPicPr/>
          <p:nvPr/>
        </p:nvPicPr>
        <p:blipFill>
          <a:blip r:embed="rId2"/>
          <a:stretch/>
        </p:blipFill>
        <p:spPr>
          <a:xfrm>
            <a:off x="3871800" y="1484280"/>
            <a:ext cx="5036760" cy="4392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1"/>
          <p:cNvSpPr txBox="1"/>
          <p:nvPr/>
        </p:nvSpPr>
        <p:spPr>
          <a:xfrm>
            <a:off x="82440" y="195120"/>
            <a:ext cx="89420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Capt Francis Feneley </a:t>
            </a:r>
            <a:r>
              <a:rPr b="1" lang="en-US" sz="39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11 May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(on last mission)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Picture 2" descr="Picture 2"/>
          <p:cNvPicPr/>
          <p:nvPr/>
        </p:nvPicPr>
        <p:blipFill>
          <a:blip r:embed="rId1"/>
          <a:stretch/>
        </p:blipFill>
        <p:spPr>
          <a:xfrm>
            <a:off x="492120" y="1374840"/>
            <a:ext cx="3470040" cy="3504960"/>
          </a:xfrm>
          <a:prstGeom prst="rect">
            <a:avLst/>
          </a:prstGeom>
          <a:ln w="12700">
            <a:noFill/>
          </a:ln>
        </p:spPr>
      </p:pic>
      <p:pic>
        <p:nvPicPr>
          <p:cNvPr id="239" name="Image" descr="Image"/>
          <p:cNvPicPr/>
          <p:nvPr/>
        </p:nvPicPr>
        <p:blipFill>
          <a:blip r:embed="rId2"/>
          <a:stretch/>
        </p:blipFill>
        <p:spPr>
          <a:xfrm>
            <a:off x="3898800" y="1365120"/>
            <a:ext cx="53827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1"/>
          <p:cNvSpPr txBox="1"/>
          <p:nvPr/>
        </p:nvSpPr>
        <p:spPr>
          <a:xfrm>
            <a:off x="322200" y="195120"/>
            <a:ext cx="84974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Ralph Balcom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15 May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Unknown cause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1" name="Picture 2" descr="Picture 2"/>
          <p:cNvPicPr/>
          <p:nvPr/>
        </p:nvPicPr>
        <p:blipFill>
          <a:blip r:embed="rId1"/>
          <a:stretch/>
        </p:blipFill>
        <p:spPr>
          <a:xfrm>
            <a:off x="511200" y="1380960"/>
            <a:ext cx="3376080" cy="3490560"/>
          </a:xfrm>
          <a:prstGeom prst="rect">
            <a:avLst/>
          </a:prstGeom>
          <a:ln w="12700">
            <a:noFill/>
          </a:ln>
        </p:spPr>
      </p:pic>
      <p:pic>
        <p:nvPicPr>
          <p:cNvPr id="242" name="Image" descr="Image"/>
          <p:cNvPicPr/>
          <p:nvPr/>
        </p:nvPicPr>
        <p:blipFill>
          <a:blip r:embed="rId2"/>
          <a:stretch/>
        </p:blipFill>
        <p:spPr>
          <a:xfrm>
            <a:off x="3879720" y="1380960"/>
            <a:ext cx="49384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Capt James Magnusson </a:t>
            </a:r>
            <a:r>
              <a:rPr b="1" lang="en-US" sz="38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4 April 1965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MiG 17 near Thanh Hoa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Picture 3" descr="Picture 3"/>
          <p:cNvPicPr/>
          <p:nvPr/>
        </p:nvPicPr>
        <p:blipFill>
          <a:blip r:embed="rId1"/>
          <a:stretch/>
        </p:blipFill>
        <p:spPr>
          <a:xfrm>
            <a:off x="471600" y="1363680"/>
            <a:ext cx="2760480" cy="3526920"/>
          </a:xfrm>
          <a:prstGeom prst="rect">
            <a:avLst/>
          </a:prstGeom>
          <a:ln w="12700">
            <a:noFill/>
          </a:ln>
        </p:spPr>
      </p:pic>
      <p:pic>
        <p:nvPicPr>
          <p:cNvPr id="133" name="Image" descr="Image"/>
          <p:cNvPicPr/>
          <p:nvPr/>
        </p:nvPicPr>
        <p:blipFill>
          <a:blip r:embed="rId2"/>
          <a:stretch/>
        </p:blipFill>
        <p:spPr>
          <a:xfrm>
            <a:off x="4013280" y="1400040"/>
            <a:ext cx="4070160" cy="5416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/>
          <p:nvPr/>
        </p:nvSpPr>
        <p:spPr>
          <a:xfrm>
            <a:off x="212760" y="195120"/>
            <a:ext cx="86450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Robert Hunter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25 May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4" name="Picture 2" descr="Picture 2"/>
          <p:cNvPicPr/>
          <p:nvPr/>
        </p:nvPicPr>
        <p:blipFill>
          <a:blip r:embed="rId1"/>
          <a:stretch/>
        </p:blipFill>
        <p:spPr>
          <a:xfrm>
            <a:off x="458640" y="1363680"/>
            <a:ext cx="2758680" cy="3525480"/>
          </a:xfrm>
          <a:prstGeom prst="rect">
            <a:avLst/>
          </a:prstGeom>
          <a:ln w="12700">
            <a:noFill/>
          </a:ln>
        </p:spPr>
      </p:pic>
      <p:pic>
        <p:nvPicPr>
          <p:cNvPr id="245" name="Image" descr="Image"/>
          <p:cNvPicPr/>
          <p:nvPr/>
        </p:nvPicPr>
        <p:blipFill>
          <a:blip r:embed="rId2"/>
          <a:stretch/>
        </p:blipFill>
        <p:spPr>
          <a:xfrm>
            <a:off x="3598920" y="1336680"/>
            <a:ext cx="49827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1"/>
          <p:cNvSpPr txBox="1"/>
          <p:nvPr/>
        </p:nvSpPr>
        <p:spPr>
          <a:xfrm>
            <a:off x="212760" y="195120"/>
            <a:ext cx="84736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Martin Steen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31 May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Yen Bai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7" name="Picture 2" descr="Picture 2"/>
          <p:cNvPicPr/>
          <p:nvPr/>
        </p:nvPicPr>
        <p:blipFill>
          <a:blip r:embed="rId1"/>
          <a:stretch/>
        </p:blipFill>
        <p:spPr>
          <a:xfrm>
            <a:off x="480960" y="1380960"/>
            <a:ext cx="3404880" cy="3492000"/>
          </a:xfrm>
          <a:prstGeom prst="rect">
            <a:avLst/>
          </a:prstGeom>
          <a:ln w="12700">
            <a:noFill/>
          </a:ln>
        </p:spPr>
      </p:pic>
      <p:pic>
        <p:nvPicPr>
          <p:cNvPr id="248" name="Image" descr="Image"/>
          <p:cNvPicPr/>
          <p:nvPr/>
        </p:nvPicPr>
        <p:blipFill>
          <a:blip r:embed="rId2"/>
          <a:stretch/>
        </p:blipFill>
        <p:spPr>
          <a:xfrm>
            <a:off x="3886200" y="1380960"/>
            <a:ext cx="6424200" cy="6857640"/>
          </a:xfrm>
          <a:prstGeom prst="rect">
            <a:avLst/>
          </a:prstGeom>
          <a:ln w="12700">
            <a:noFill/>
          </a:ln>
        </p:spPr>
      </p:pic>
      <p:sp>
        <p:nvSpPr>
          <p:cNvPr id="249" name="Killed by captors"/>
          <p:cNvSpPr/>
          <p:nvPr/>
        </p:nvSpPr>
        <p:spPr>
          <a:xfrm rot="19660800">
            <a:off x="5419440" y="5323680"/>
            <a:ext cx="333180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Killed by captors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1"/>
          <p:cNvSpPr txBox="1"/>
          <p:nvPr/>
        </p:nvSpPr>
        <p:spPr>
          <a:xfrm>
            <a:off x="249120" y="195120"/>
            <a:ext cx="87278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John Sullivan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21 June 1966 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1" name="Picture 2" descr="Picture 2"/>
          <p:cNvPicPr/>
          <p:nvPr/>
        </p:nvPicPr>
        <p:blipFill>
          <a:blip r:embed="rId1"/>
          <a:stretch/>
        </p:blipFill>
        <p:spPr>
          <a:xfrm>
            <a:off x="500040" y="1378080"/>
            <a:ext cx="3042720" cy="3497040"/>
          </a:xfrm>
          <a:prstGeom prst="rect">
            <a:avLst/>
          </a:prstGeom>
          <a:ln w="12700">
            <a:noFill/>
          </a:ln>
        </p:spPr>
      </p:pic>
      <p:pic>
        <p:nvPicPr>
          <p:cNvPr id="252" name="Image" descr="Image"/>
          <p:cNvPicPr/>
          <p:nvPr/>
        </p:nvPicPr>
        <p:blipFill>
          <a:blip r:embed="rId2"/>
          <a:stretch/>
        </p:blipFill>
        <p:spPr>
          <a:xfrm>
            <a:off x="3610080" y="1378080"/>
            <a:ext cx="53258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1"/>
          <p:cNvSpPr txBox="1"/>
          <p:nvPr/>
        </p:nvSpPr>
        <p:spPr>
          <a:xfrm>
            <a:off x="270000" y="195120"/>
            <a:ext cx="84243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Roosevelt Hestle, Jr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6 July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Thai Nguyen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4" name="Picture 2" descr="Picture 2"/>
          <p:cNvPicPr/>
          <p:nvPr/>
        </p:nvPicPr>
        <p:blipFill>
          <a:blip r:embed="rId1"/>
          <a:stretch/>
        </p:blipFill>
        <p:spPr>
          <a:xfrm>
            <a:off x="426960" y="1384200"/>
            <a:ext cx="3392280" cy="3484080"/>
          </a:xfrm>
          <a:prstGeom prst="rect">
            <a:avLst/>
          </a:prstGeom>
          <a:ln w="12700">
            <a:noFill/>
          </a:ln>
        </p:spPr>
      </p:pic>
      <p:pic>
        <p:nvPicPr>
          <p:cNvPr id="255" name="Image" descr="Image"/>
          <p:cNvPicPr/>
          <p:nvPr/>
        </p:nvPicPr>
        <p:blipFill>
          <a:blip r:embed="rId2"/>
          <a:stretch/>
        </p:blipFill>
        <p:spPr>
          <a:xfrm>
            <a:off x="3730680" y="1384200"/>
            <a:ext cx="5567040" cy="6857640"/>
          </a:xfrm>
          <a:prstGeom prst="rect">
            <a:avLst/>
          </a:prstGeom>
          <a:ln w="12700">
            <a:noFill/>
          </a:ln>
        </p:spPr>
      </p:pic>
      <p:sp>
        <p:nvSpPr>
          <p:cNvPr id="256" name="1st Wild Weasel lost"/>
          <p:cNvSpPr/>
          <p:nvPr/>
        </p:nvSpPr>
        <p:spPr>
          <a:xfrm>
            <a:off x="4703400" y="2130480"/>
            <a:ext cx="2488320" cy="44064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300" spc="-1" strike="noStrike">
                <a:solidFill>
                  <a:srgbClr val="0433ff"/>
                </a:solidFill>
                <a:latin typeface="Calibri"/>
                <a:ea typeface="Calibri"/>
              </a:rPr>
              <a:t>1st Wild Weasel lost</a:t>
            </a:r>
            <a:endParaRPr b="0" lang="en-US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/>
          <p:nvPr/>
        </p:nvSpPr>
        <p:spPr>
          <a:xfrm>
            <a:off x="236520" y="195120"/>
            <a:ext cx="88117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Charles Morgan 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(Hestle’s Bear)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6 July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Thai Nguyen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8" name="Picture 2" descr="Picture 2"/>
          <p:cNvPicPr/>
          <p:nvPr/>
        </p:nvPicPr>
        <p:blipFill>
          <a:blip r:embed="rId1"/>
          <a:stretch/>
        </p:blipFill>
        <p:spPr>
          <a:xfrm>
            <a:off x="490680" y="1406520"/>
            <a:ext cx="3350880" cy="3441240"/>
          </a:xfrm>
          <a:prstGeom prst="rect">
            <a:avLst/>
          </a:prstGeom>
          <a:ln w="12700">
            <a:noFill/>
          </a:ln>
        </p:spPr>
      </p:pic>
      <p:pic>
        <p:nvPicPr>
          <p:cNvPr id="259" name="Image" descr="Image"/>
          <p:cNvPicPr/>
          <p:nvPr/>
        </p:nvPicPr>
        <p:blipFill>
          <a:blip r:embed="rId2"/>
          <a:stretch/>
        </p:blipFill>
        <p:spPr>
          <a:xfrm>
            <a:off x="3913200" y="1320840"/>
            <a:ext cx="50749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1 Lt Steven Diamond</a:t>
            </a:r>
            <a:br/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19 July 1966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MiG 17 near Phuc Yen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1" name="Picture 2" descr="Picture 2"/>
          <p:cNvPicPr/>
          <p:nvPr/>
        </p:nvPicPr>
        <p:blipFill>
          <a:blip r:embed="rId1"/>
          <a:stretch/>
        </p:blipFill>
        <p:spPr>
          <a:xfrm>
            <a:off x="480960" y="1397160"/>
            <a:ext cx="2706480" cy="3458880"/>
          </a:xfrm>
          <a:prstGeom prst="rect">
            <a:avLst/>
          </a:prstGeom>
          <a:ln w="12700">
            <a:noFill/>
          </a:ln>
        </p:spPr>
      </p:pic>
      <p:pic>
        <p:nvPicPr>
          <p:cNvPr id="262" name="Screen Shot 2022-09-12 at 10.44.46 AM.jpeg" descr="Screen Shot 2022-09-12 at 10.44.46 AM.jpeg"/>
          <p:cNvPicPr/>
          <p:nvPr/>
        </p:nvPicPr>
        <p:blipFill>
          <a:blip r:embed="rId2"/>
          <a:stretch/>
        </p:blipFill>
        <p:spPr>
          <a:xfrm>
            <a:off x="3860640" y="1397160"/>
            <a:ext cx="4650840" cy="6533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1"/>
          <p:cNvSpPr txBox="1"/>
          <p:nvPr/>
        </p:nvSpPr>
        <p:spPr>
          <a:xfrm>
            <a:off x="225360" y="195120"/>
            <a:ext cx="85849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Col William Nelson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(355 TFW/CV)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20 July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Hanoi</a:t>
            </a: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4" name="Picture 2" descr="Picture 2"/>
          <p:cNvPicPr/>
          <p:nvPr/>
        </p:nvPicPr>
        <p:blipFill>
          <a:blip r:embed="rId1"/>
          <a:stretch/>
        </p:blipFill>
        <p:spPr>
          <a:xfrm>
            <a:off x="463680" y="1370160"/>
            <a:ext cx="2749320" cy="3512880"/>
          </a:xfrm>
          <a:prstGeom prst="rect">
            <a:avLst/>
          </a:prstGeom>
          <a:ln w="12700">
            <a:noFill/>
          </a:ln>
        </p:spPr>
      </p:pic>
      <p:pic>
        <p:nvPicPr>
          <p:cNvPr id="265" name="Screen Shot 2022-09-12 at 10.55.25 AM.jpeg" descr="Screen Shot 2022-09-12 at 10.55.25 AM.jpeg"/>
          <p:cNvPicPr/>
          <p:nvPr/>
        </p:nvPicPr>
        <p:blipFill>
          <a:blip r:embed="rId2"/>
          <a:stretch/>
        </p:blipFill>
        <p:spPr>
          <a:xfrm>
            <a:off x="3975120" y="1370160"/>
            <a:ext cx="4204800" cy="5385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itle 1"/>
          <p:cNvSpPr txBox="1"/>
          <p:nvPr/>
        </p:nvSpPr>
        <p:spPr>
          <a:xfrm>
            <a:off x="212760" y="195120"/>
            <a:ext cx="86799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Raymond Lewis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(Roscoe’s owner)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 20 July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Vu Chua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7" name="Picture 2" descr="Picture 2"/>
          <p:cNvPicPr/>
          <p:nvPr/>
        </p:nvPicPr>
        <p:blipFill>
          <a:blip r:embed="rId1"/>
          <a:stretch/>
        </p:blipFill>
        <p:spPr>
          <a:xfrm>
            <a:off x="479520" y="1370160"/>
            <a:ext cx="3057120" cy="3512880"/>
          </a:xfrm>
          <a:prstGeom prst="rect">
            <a:avLst/>
          </a:prstGeom>
          <a:ln w="12700">
            <a:noFill/>
          </a:ln>
        </p:spPr>
      </p:pic>
      <p:pic>
        <p:nvPicPr>
          <p:cNvPr id="268" name="Image" descr="Image"/>
          <p:cNvPicPr/>
          <p:nvPr/>
        </p:nvPicPr>
        <p:blipFill>
          <a:blip r:embed="rId2"/>
          <a:stretch/>
        </p:blipFill>
        <p:spPr>
          <a:xfrm>
            <a:off x="3676680" y="1370160"/>
            <a:ext cx="51433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Rainford Tiffin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21 July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Yen Bai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" name="Picture 2" descr="Picture 2"/>
          <p:cNvPicPr/>
          <p:nvPr/>
        </p:nvPicPr>
        <p:blipFill>
          <a:blip r:embed="rId1"/>
          <a:stretch/>
        </p:blipFill>
        <p:spPr>
          <a:xfrm>
            <a:off x="477720" y="1393920"/>
            <a:ext cx="3015720" cy="3465000"/>
          </a:xfrm>
          <a:prstGeom prst="rect">
            <a:avLst/>
          </a:prstGeom>
          <a:ln w="12700">
            <a:noFill/>
          </a:ln>
        </p:spPr>
      </p:pic>
      <p:pic>
        <p:nvPicPr>
          <p:cNvPr id="271" name="Image" descr="Image"/>
          <p:cNvPicPr/>
          <p:nvPr/>
        </p:nvPicPr>
        <p:blipFill>
          <a:blip r:embed="rId2"/>
          <a:stretch/>
        </p:blipFill>
        <p:spPr>
          <a:xfrm>
            <a:off x="3546360" y="1393920"/>
            <a:ext cx="52002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1"/>
          <p:cNvSpPr txBox="1"/>
          <p:nvPr/>
        </p:nvSpPr>
        <p:spPr>
          <a:xfrm>
            <a:off x="201600" y="195120"/>
            <a:ext cx="86799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Gene Pemberton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23 July 1966 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SAM near Phuc Yen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3" name="Picture 2" descr="Picture 2"/>
          <p:cNvPicPr/>
          <p:nvPr/>
        </p:nvPicPr>
        <p:blipFill>
          <a:blip r:embed="rId1"/>
          <a:stretch/>
        </p:blipFill>
        <p:spPr>
          <a:xfrm>
            <a:off x="476280" y="1389240"/>
            <a:ext cx="2719080" cy="3474720"/>
          </a:xfrm>
          <a:prstGeom prst="rect">
            <a:avLst/>
          </a:prstGeom>
          <a:ln w="12700">
            <a:noFill/>
          </a:ln>
        </p:spPr>
      </p:pic>
      <p:pic>
        <p:nvPicPr>
          <p:cNvPr id="274" name="Image" descr="Image"/>
          <p:cNvPicPr/>
          <p:nvPr/>
        </p:nvPicPr>
        <p:blipFill>
          <a:blip r:embed="rId2"/>
          <a:stretch/>
        </p:blipFill>
        <p:spPr>
          <a:xfrm>
            <a:off x="3502080" y="1511280"/>
            <a:ext cx="5543280" cy="6857640"/>
          </a:xfrm>
          <a:prstGeom prst="rect">
            <a:avLst/>
          </a:prstGeom>
          <a:ln w="12700">
            <a:noFill/>
          </a:ln>
        </p:spPr>
      </p:pic>
      <p:sp>
        <p:nvSpPr>
          <p:cNvPr id="275" name="Died while POW"/>
          <p:cNvSpPr/>
          <p:nvPr/>
        </p:nvSpPr>
        <p:spPr>
          <a:xfrm rot="19660800">
            <a:off x="4797000" y="5267880"/>
            <a:ext cx="3180240" cy="65376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2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Maj Frank Bennett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4 Apr 1965 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MiG 17 near Thanh Hoa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5" name="Picture 4" descr="Picture 4"/>
          <p:cNvPicPr/>
          <p:nvPr/>
        </p:nvPicPr>
        <p:blipFill>
          <a:blip r:embed="rId1"/>
          <a:stretch/>
        </p:blipFill>
        <p:spPr>
          <a:xfrm>
            <a:off x="450720" y="1430280"/>
            <a:ext cx="2655360" cy="3393720"/>
          </a:xfrm>
          <a:prstGeom prst="rect">
            <a:avLst/>
          </a:prstGeom>
          <a:ln w="12700">
            <a:noFill/>
          </a:ln>
        </p:spPr>
      </p:pic>
      <p:pic>
        <p:nvPicPr>
          <p:cNvPr id="136" name="3540_Bennett-Frank-Everett.jpeg" descr="3540_Bennett-Frank-Everett.jpeg"/>
          <p:cNvPicPr/>
          <p:nvPr/>
        </p:nvPicPr>
        <p:blipFill>
          <a:blip r:embed="rId2"/>
          <a:stretch/>
        </p:blipFill>
        <p:spPr>
          <a:xfrm>
            <a:off x="4361040" y="1424160"/>
            <a:ext cx="4560480" cy="5103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 txBox="1"/>
          <p:nvPr/>
        </p:nvSpPr>
        <p:spPr>
          <a:xfrm>
            <a:off x="189000" y="195120"/>
            <a:ext cx="88228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Benjamin Newsom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(Pemberton’s Bear)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23 July 1966 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SAM near Phuc Yen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7" name="Picture 2" descr="Picture 2"/>
          <p:cNvPicPr/>
          <p:nvPr/>
        </p:nvPicPr>
        <p:blipFill>
          <a:blip r:embed="rId1"/>
          <a:stretch/>
        </p:blipFill>
        <p:spPr>
          <a:xfrm>
            <a:off x="482760" y="1366920"/>
            <a:ext cx="2754000" cy="3520800"/>
          </a:xfrm>
          <a:prstGeom prst="rect">
            <a:avLst/>
          </a:prstGeom>
          <a:ln w="12700">
            <a:noFill/>
          </a:ln>
        </p:spPr>
      </p:pic>
      <p:pic>
        <p:nvPicPr>
          <p:cNvPr id="278" name="Image" descr="Image"/>
          <p:cNvPicPr/>
          <p:nvPr/>
        </p:nvPicPr>
        <p:blipFill>
          <a:blip r:embed="rId2"/>
          <a:stretch/>
        </p:blipFill>
        <p:spPr>
          <a:xfrm>
            <a:off x="3597120" y="1384200"/>
            <a:ext cx="5223960" cy="6857640"/>
          </a:xfrm>
          <a:prstGeom prst="rect">
            <a:avLst/>
          </a:prstGeom>
          <a:ln w="12700">
            <a:noFill/>
          </a:ln>
        </p:spPr>
      </p:pic>
      <p:sp>
        <p:nvSpPr>
          <p:cNvPr id="279" name="Died while POW"/>
          <p:cNvSpPr/>
          <p:nvPr/>
        </p:nvSpPr>
        <p:spPr>
          <a:xfrm rot="19660800">
            <a:off x="5381280" y="5267880"/>
            <a:ext cx="3180240" cy="65376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David Allinson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12 August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1" name="Picture 2" descr="Picture 2"/>
          <p:cNvPicPr/>
          <p:nvPr/>
        </p:nvPicPr>
        <p:blipFill>
          <a:blip r:embed="rId1"/>
          <a:stretch/>
        </p:blipFill>
        <p:spPr>
          <a:xfrm>
            <a:off x="469800" y="1366920"/>
            <a:ext cx="2754000" cy="3519000"/>
          </a:xfrm>
          <a:prstGeom prst="rect">
            <a:avLst/>
          </a:prstGeom>
          <a:ln w="12700">
            <a:noFill/>
          </a:ln>
        </p:spPr>
      </p:pic>
      <p:pic>
        <p:nvPicPr>
          <p:cNvPr id="282" name="Image" descr="Image"/>
          <p:cNvPicPr/>
          <p:nvPr/>
        </p:nvPicPr>
        <p:blipFill>
          <a:blip r:embed="rId2"/>
          <a:stretch/>
        </p:blipFill>
        <p:spPr>
          <a:xfrm>
            <a:off x="4108320" y="1409760"/>
            <a:ext cx="4239720" cy="53985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Curtis Eaton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14 August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4" name="Picture 2" descr="Picture 2"/>
          <p:cNvPicPr/>
          <p:nvPr/>
        </p:nvPicPr>
        <p:blipFill>
          <a:blip r:embed="rId1"/>
          <a:stretch/>
        </p:blipFill>
        <p:spPr>
          <a:xfrm>
            <a:off x="452520" y="1371600"/>
            <a:ext cx="3476160" cy="3511080"/>
          </a:xfrm>
          <a:prstGeom prst="rect">
            <a:avLst/>
          </a:prstGeom>
          <a:ln w="12700">
            <a:noFill/>
          </a:ln>
        </p:spPr>
      </p:pic>
      <p:pic>
        <p:nvPicPr>
          <p:cNvPr id="285" name="Image" descr="Image"/>
          <p:cNvPicPr/>
          <p:nvPr/>
        </p:nvPicPr>
        <p:blipFill>
          <a:blip r:embed="rId2"/>
          <a:stretch/>
        </p:blipFill>
        <p:spPr>
          <a:xfrm>
            <a:off x="3959280" y="1371600"/>
            <a:ext cx="52113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1"/>
          <p:cNvSpPr txBox="1"/>
          <p:nvPr/>
        </p:nvSpPr>
        <p:spPr>
          <a:xfrm>
            <a:off x="212760" y="195120"/>
            <a:ext cx="857376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Charles Franklin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14 August 1966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 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7" name="Image" descr="Image"/>
          <p:cNvPicPr/>
          <p:nvPr/>
        </p:nvPicPr>
        <p:blipFill>
          <a:blip r:embed="rId1"/>
          <a:stretch/>
        </p:blipFill>
        <p:spPr>
          <a:xfrm>
            <a:off x="3900600" y="1384200"/>
            <a:ext cx="5532120" cy="6857640"/>
          </a:xfrm>
          <a:prstGeom prst="rect">
            <a:avLst/>
          </a:prstGeom>
          <a:ln w="12700">
            <a:noFill/>
          </a:ln>
        </p:spPr>
      </p:pic>
      <p:pic>
        <p:nvPicPr>
          <p:cNvPr id="288" name="Picture 2" descr="Picture 2"/>
          <p:cNvPicPr/>
          <p:nvPr/>
        </p:nvPicPr>
        <p:blipFill>
          <a:blip r:embed="rId2"/>
          <a:stretch/>
        </p:blipFill>
        <p:spPr>
          <a:xfrm>
            <a:off x="439560" y="1370160"/>
            <a:ext cx="3416040" cy="35128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Joseph Brand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August 1966 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SAM west of Hanoi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0" name="Picture 2" descr="Picture 2"/>
          <p:cNvPicPr/>
          <p:nvPr/>
        </p:nvPicPr>
        <p:blipFill>
          <a:blip r:embed="rId1"/>
          <a:stretch/>
        </p:blipFill>
        <p:spPr>
          <a:xfrm>
            <a:off x="453960" y="1351080"/>
            <a:ext cx="2777760" cy="3551040"/>
          </a:xfrm>
          <a:prstGeom prst="rect">
            <a:avLst/>
          </a:prstGeom>
          <a:ln w="12700">
            <a:noFill/>
          </a:ln>
        </p:spPr>
      </p:pic>
      <p:pic>
        <p:nvPicPr>
          <p:cNvPr id="291" name="Image" descr="Image"/>
          <p:cNvPicPr/>
          <p:nvPr/>
        </p:nvPicPr>
        <p:blipFill>
          <a:blip r:embed="rId2"/>
          <a:stretch/>
        </p:blipFill>
        <p:spPr>
          <a:xfrm>
            <a:off x="3511440" y="1397160"/>
            <a:ext cx="5143320" cy="6857640"/>
          </a:xfrm>
          <a:prstGeom prst="rect">
            <a:avLst/>
          </a:prstGeom>
          <a:ln w="12700">
            <a:noFill/>
          </a:ln>
        </p:spPr>
      </p:pic>
      <p:sp>
        <p:nvSpPr>
          <p:cNvPr id="292" name="Killed by captors"/>
          <p:cNvSpPr/>
          <p:nvPr/>
        </p:nvSpPr>
        <p:spPr>
          <a:xfrm rot="19660800">
            <a:off x="5248080" y="5323680"/>
            <a:ext cx="3333240" cy="65412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Killed by captors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1"/>
          <p:cNvSpPr txBox="1"/>
          <p:nvPr/>
        </p:nvSpPr>
        <p:spPr>
          <a:xfrm>
            <a:off x="236520" y="195120"/>
            <a:ext cx="84499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Donald Singer </a:t>
            </a: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(Brand’s Bear)</a:t>
            </a:r>
            <a:br/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17 August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west of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4" name="Picture 2" descr="Picture 2"/>
          <p:cNvPicPr/>
          <p:nvPr/>
        </p:nvPicPr>
        <p:blipFill>
          <a:blip r:embed="rId1"/>
          <a:stretch/>
        </p:blipFill>
        <p:spPr>
          <a:xfrm>
            <a:off x="479520" y="1363680"/>
            <a:ext cx="2758680" cy="3525480"/>
          </a:xfrm>
          <a:prstGeom prst="rect">
            <a:avLst/>
          </a:prstGeom>
          <a:ln w="12700">
            <a:noFill/>
          </a:ln>
        </p:spPr>
      </p:pic>
      <p:pic>
        <p:nvPicPr>
          <p:cNvPr id="295" name="Image" descr="Image"/>
          <p:cNvPicPr/>
          <p:nvPr/>
        </p:nvPicPr>
        <p:blipFill>
          <a:blip r:embed="rId2"/>
          <a:stretch/>
        </p:blipFill>
        <p:spPr>
          <a:xfrm>
            <a:off x="4033800" y="1384200"/>
            <a:ext cx="46051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Darel Leetun </a:t>
            </a:r>
            <a:r>
              <a:rPr b="1" lang="en-US" sz="3100" spc="-1" strike="noStrike">
                <a:solidFill>
                  <a:srgbClr val="0433ff"/>
                </a:solidFill>
                <a:latin typeface="Arial"/>
                <a:ea typeface="Arial"/>
              </a:rPr>
              <a:t>Air Force Cross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September 1966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100" spc="-1" strike="noStrike">
                <a:solidFill>
                  <a:srgbClr val="ff0000"/>
                </a:solidFill>
                <a:latin typeface="Arial"/>
                <a:ea typeface="Arial"/>
              </a:rPr>
              <a:t>AAA near Kep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7" name="Picture 2" descr="Picture 2"/>
          <p:cNvPicPr/>
          <p:nvPr/>
        </p:nvPicPr>
        <p:blipFill>
          <a:blip r:embed="rId1"/>
          <a:stretch/>
        </p:blipFill>
        <p:spPr>
          <a:xfrm>
            <a:off x="512640" y="1392120"/>
            <a:ext cx="3377880" cy="3470040"/>
          </a:xfrm>
          <a:prstGeom prst="rect">
            <a:avLst/>
          </a:prstGeom>
          <a:ln w="12700">
            <a:noFill/>
          </a:ln>
        </p:spPr>
      </p:pic>
      <p:pic>
        <p:nvPicPr>
          <p:cNvPr id="298" name="Image" descr="Image"/>
          <p:cNvPicPr/>
          <p:nvPr/>
        </p:nvPicPr>
        <p:blipFill>
          <a:blip r:embed="rId2"/>
          <a:stretch/>
        </p:blipFill>
        <p:spPr>
          <a:xfrm>
            <a:off x="3981600" y="1384200"/>
            <a:ext cx="51433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Glendon Ammaon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21 September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0" name="Picture 2" descr="Picture 2"/>
          <p:cNvPicPr/>
          <p:nvPr/>
        </p:nvPicPr>
        <p:blipFill>
          <a:blip r:embed="rId1"/>
          <a:stretch/>
        </p:blipFill>
        <p:spPr>
          <a:xfrm>
            <a:off x="466560" y="1467000"/>
            <a:ext cx="3314520" cy="3408120"/>
          </a:xfrm>
          <a:prstGeom prst="rect">
            <a:avLst/>
          </a:prstGeom>
          <a:ln w="12700">
            <a:noFill/>
          </a:ln>
        </p:spPr>
      </p:pic>
      <p:pic>
        <p:nvPicPr>
          <p:cNvPr id="301" name="Image" descr="Image"/>
          <p:cNvPicPr/>
          <p:nvPr/>
        </p:nvPicPr>
        <p:blipFill>
          <a:blip r:embed="rId2"/>
          <a:stretch/>
        </p:blipFill>
        <p:spPr>
          <a:xfrm>
            <a:off x="3833640" y="1397160"/>
            <a:ext cx="536076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Clifton Cushman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 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25 September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Kep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3" name="Picture 2" descr="Picture 2"/>
          <p:cNvPicPr/>
          <p:nvPr/>
        </p:nvPicPr>
        <p:blipFill>
          <a:blip r:embed="rId1"/>
          <a:stretch/>
        </p:blipFill>
        <p:spPr>
          <a:xfrm>
            <a:off x="484200" y="1365120"/>
            <a:ext cx="3435120" cy="3522240"/>
          </a:xfrm>
          <a:prstGeom prst="rect">
            <a:avLst/>
          </a:prstGeom>
          <a:ln w="12700">
            <a:noFill/>
          </a:ln>
        </p:spPr>
      </p:pic>
      <p:pic>
        <p:nvPicPr>
          <p:cNvPr id="304" name="Image" descr="Image"/>
          <p:cNvPicPr/>
          <p:nvPr/>
        </p:nvPicPr>
        <p:blipFill>
          <a:blip r:embed="rId2"/>
          <a:stretch/>
        </p:blipFill>
        <p:spPr>
          <a:xfrm>
            <a:off x="4146480" y="1365120"/>
            <a:ext cx="4508280" cy="58035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1"/>
          <p:cNvSpPr txBox="1"/>
          <p:nvPr/>
        </p:nvSpPr>
        <p:spPr>
          <a:xfrm>
            <a:off x="130320" y="195120"/>
            <a:ext cx="88102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Glen Bullock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10 October 1966 </a:t>
            </a:r>
            <a:r>
              <a:rPr b="1" lang="en-US" sz="3100" spc="-1" strike="noStrike">
                <a:solidFill>
                  <a:srgbClr val="0433ff"/>
                </a:solidFill>
                <a:latin typeface="Arial"/>
                <a:ea typeface="Arial"/>
              </a:rPr>
              <a:t>Crash on takeoff @ Korat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6" name="Picture 2" descr="Picture 2"/>
          <p:cNvPicPr/>
          <p:nvPr/>
        </p:nvPicPr>
        <p:blipFill>
          <a:blip r:embed="rId1"/>
          <a:stretch/>
        </p:blipFill>
        <p:spPr>
          <a:xfrm>
            <a:off x="476280" y="1351080"/>
            <a:ext cx="3088800" cy="3551040"/>
          </a:xfrm>
          <a:prstGeom prst="rect">
            <a:avLst/>
          </a:prstGeom>
          <a:ln w="12700">
            <a:noFill/>
          </a:ln>
        </p:spPr>
      </p:pic>
      <p:pic>
        <p:nvPicPr>
          <p:cNvPr id="307" name="Image" descr="Image"/>
          <p:cNvPicPr/>
          <p:nvPr/>
        </p:nvPicPr>
        <p:blipFill>
          <a:blip r:embed="rId2"/>
          <a:stretch/>
        </p:blipFill>
        <p:spPr>
          <a:xfrm>
            <a:off x="4145040" y="1384200"/>
            <a:ext cx="45604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Samuel Woodworth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17 April 1965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AAA Mu Gia Pass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8" name="Picture 2" descr="Picture 2"/>
          <p:cNvPicPr/>
          <p:nvPr/>
        </p:nvPicPr>
        <p:blipFill>
          <a:blip r:embed="rId1"/>
          <a:stretch/>
        </p:blipFill>
        <p:spPr>
          <a:xfrm>
            <a:off x="538200" y="1471680"/>
            <a:ext cx="2320560" cy="3331800"/>
          </a:xfrm>
          <a:prstGeom prst="rect">
            <a:avLst/>
          </a:prstGeom>
          <a:ln w="12700">
            <a:noFill/>
          </a:ln>
        </p:spPr>
      </p:pic>
      <p:pic>
        <p:nvPicPr>
          <p:cNvPr id="139" name="Image" descr="Image"/>
          <p:cNvPicPr/>
          <p:nvPr/>
        </p:nvPicPr>
        <p:blipFill>
          <a:blip r:embed="rId2"/>
          <a:stretch/>
        </p:blipFill>
        <p:spPr>
          <a:xfrm>
            <a:off x="4603680" y="1465200"/>
            <a:ext cx="3909600" cy="52495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Capt David Earll </a:t>
            </a:r>
            <a:r>
              <a:rPr b="1" lang="en-US" sz="39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21 October 196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6 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AAA near Dong Hoi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9" name="Picture 2" descr="Picture 2"/>
          <p:cNvPicPr/>
          <p:nvPr/>
        </p:nvPicPr>
        <p:blipFill>
          <a:blip r:embed="rId1"/>
          <a:stretch/>
        </p:blipFill>
        <p:spPr>
          <a:xfrm>
            <a:off x="468360" y="1366920"/>
            <a:ext cx="3433320" cy="3520800"/>
          </a:xfrm>
          <a:prstGeom prst="rect">
            <a:avLst/>
          </a:prstGeom>
          <a:ln w="12700">
            <a:noFill/>
          </a:ln>
        </p:spPr>
      </p:pic>
      <p:pic>
        <p:nvPicPr>
          <p:cNvPr id="310" name="Image" descr="Image"/>
          <p:cNvPicPr/>
          <p:nvPr/>
        </p:nvPicPr>
        <p:blipFill>
          <a:blip r:embed="rId2"/>
          <a:stretch/>
        </p:blipFill>
        <p:spPr>
          <a:xfrm>
            <a:off x="3917880" y="1382760"/>
            <a:ext cx="5076360" cy="51447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Dale Johnson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27 October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Dong Hoi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2" name="Picture 2" descr="Picture 2"/>
          <p:cNvPicPr/>
          <p:nvPr/>
        </p:nvPicPr>
        <p:blipFill>
          <a:blip r:embed="rId1"/>
          <a:stretch/>
        </p:blipFill>
        <p:spPr>
          <a:xfrm>
            <a:off x="461880" y="1359000"/>
            <a:ext cx="3501720" cy="3536640"/>
          </a:xfrm>
          <a:prstGeom prst="rect">
            <a:avLst/>
          </a:prstGeom>
          <a:ln w="12700">
            <a:noFill/>
          </a:ln>
        </p:spPr>
      </p:pic>
      <p:pic>
        <p:nvPicPr>
          <p:cNvPr id="313" name="Image" descr="Image"/>
          <p:cNvPicPr/>
          <p:nvPr/>
        </p:nvPicPr>
        <p:blipFill>
          <a:blip r:embed="rId2"/>
          <a:stretch/>
        </p:blipFill>
        <p:spPr>
          <a:xfrm>
            <a:off x="3954600" y="1359000"/>
            <a:ext cx="47890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Robert Kline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 November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Strafing a NVN train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5" name="Picture 2" descr="Picture 2"/>
          <p:cNvPicPr/>
          <p:nvPr/>
        </p:nvPicPr>
        <p:blipFill>
          <a:blip r:embed="rId1"/>
          <a:stretch/>
        </p:blipFill>
        <p:spPr>
          <a:xfrm>
            <a:off x="453960" y="1355760"/>
            <a:ext cx="3423960" cy="3541320"/>
          </a:xfrm>
          <a:prstGeom prst="rect">
            <a:avLst/>
          </a:prstGeom>
          <a:ln w="12700">
            <a:noFill/>
          </a:ln>
        </p:spPr>
      </p:pic>
      <p:pic>
        <p:nvPicPr>
          <p:cNvPr id="316" name="Image" descr="Image"/>
          <p:cNvPicPr/>
          <p:nvPr/>
        </p:nvPicPr>
        <p:blipFill>
          <a:blip r:embed="rId2"/>
          <a:stretch/>
        </p:blipFill>
        <p:spPr>
          <a:xfrm>
            <a:off x="3886200" y="1359000"/>
            <a:ext cx="55098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Maj Robert Brinckmann…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Maj Robert Brinckmann 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4 November 1966  </a:t>
            </a:r>
            <a:r>
              <a:rPr b="1" lang="en-US" sz="3500" spc="-1" strike="noStrike">
                <a:solidFill>
                  <a:srgbClr val="ff2600"/>
                </a:solidFill>
                <a:latin typeface="Arial"/>
                <a:ea typeface="Arial"/>
              </a:rPr>
              <a:t>SAM near Kep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8" name="Picture 2" descr="Picture 2"/>
          <p:cNvPicPr/>
          <p:nvPr/>
        </p:nvPicPr>
        <p:blipFill>
          <a:blip r:embed="rId1"/>
          <a:stretch/>
        </p:blipFill>
        <p:spPr>
          <a:xfrm>
            <a:off x="484200" y="1362240"/>
            <a:ext cx="3436560" cy="3530160"/>
          </a:xfrm>
          <a:prstGeom prst="rect">
            <a:avLst/>
          </a:prstGeom>
          <a:ln w="12700">
            <a:noFill/>
          </a:ln>
        </p:spPr>
      </p:pic>
      <p:pic>
        <p:nvPicPr>
          <p:cNvPr id="319" name="Image" descr="Image"/>
          <p:cNvPicPr/>
          <p:nvPr/>
        </p:nvPicPr>
        <p:blipFill>
          <a:blip r:embed="rId2"/>
          <a:stretch/>
        </p:blipFill>
        <p:spPr>
          <a:xfrm>
            <a:off x="3938760" y="1371600"/>
            <a:ext cx="63194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1"/>
          <p:cNvSpPr txBox="1"/>
          <p:nvPr/>
        </p:nvSpPr>
        <p:spPr>
          <a:xfrm>
            <a:off x="154080" y="230040"/>
            <a:ext cx="882288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Capt Vincent Scungio</a:t>
            </a:r>
            <a:r>
              <a:rPr b="1" lang="en-US" sz="27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900" spc="-1" strike="noStrike">
                <a:solidFill>
                  <a:srgbClr val="000000"/>
                </a:solidFill>
                <a:latin typeface="Arial"/>
                <a:ea typeface="Arial"/>
              </a:rPr>
              <a:t>(Brinckmann’s Bear)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600" spc="-1" strike="noStrike">
                <a:solidFill>
                  <a:srgbClr val="ff2600"/>
                </a:solidFill>
                <a:latin typeface="Arial"/>
                <a:ea typeface="Arial"/>
              </a:rPr>
              <a:t>* 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4 November 1966  </a:t>
            </a:r>
            <a:r>
              <a:rPr b="1" lang="en-US" sz="3000" spc="-1" strike="noStrike">
                <a:solidFill>
                  <a:srgbClr val="ff2600"/>
                </a:solidFill>
                <a:latin typeface="Arial"/>
                <a:ea typeface="Arial"/>
              </a:rPr>
              <a:t>SAM near Kep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1" name="Picture 2" descr="Picture 2"/>
          <p:cNvPicPr/>
          <p:nvPr/>
        </p:nvPicPr>
        <p:blipFill>
          <a:blip r:embed="rId1"/>
          <a:stretch/>
        </p:blipFill>
        <p:spPr>
          <a:xfrm>
            <a:off x="461880" y="1389240"/>
            <a:ext cx="3419280" cy="3511080"/>
          </a:xfrm>
          <a:prstGeom prst="rect">
            <a:avLst/>
          </a:prstGeom>
          <a:ln w="12700">
            <a:noFill/>
          </a:ln>
        </p:spPr>
      </p:pic>
      <p:pic>
        <p:nvPicPr>
          <p:cNvPr id="322" name="Image" descr="Image"/>
          <p:cNvPicPr/>
          <p:nvPr/>
        </p:nvPicPr>
        <p:blipFill>
          <a:blip r:embed="rId2"/>
          <a:stretch/>
        </p:blipFill>
        <p:spPr>
          <a:xfrm>
            <a:off x="3889440" y="1400040"/>
            <a:ext cx="6094080" cy="57495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1"/>
          <p:cNvSpPr txBox="1"/>
          <p:nvPr/>
        </p:nvSpPr>
        <p:spPr>
          <a:xfrm>
            <a:off x="0" y="195120"/>
            <a:ext cx="914220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Dain Milliman, Jr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10 November 1966 </a:t>
            </a:r>
            <a:r>
              <a:rPr b="1" lang="en-US" sz="3100" spc="-1" strike="noStrike">
                <a:solidFill>
                  <a:srgbClr val="0433ff"/>
                </a:solidFill>
                <a:latin typeface="Arial"/>
                <a:ea typeface="Arial"/>
              </a:rPr>
              <a:t>Crash on T.O. @ Korat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4" name="Picture 2" descr="Picture 2"/>
          <p:cNvPicPr/>
          <p:nvPr/>
        </p:nvPicPr>
        <p:blipFill>
          <a:blip r:embed="rId1"/>
          <a:stretch/>
        </p:blipFill>
        <p:spPr>
          <a:xfrm>
            <a:off x="460440" y="1370160"/>
            <a:ext cx="3476160" cy="3563640"/>
          </a:xfrm>
          <a:prstGeom prst="rect">
            <a:avLst/>
          </a:prstGeom>
          <a:ln w="12700">
            <a:noFill/>
          </a:ln>
        </p:spPr>
      </p:pic>
      <p:pic>
        <p:nvPicPr>
          <p:cNvPr id="325" name="Image" descr="Image"/>
          <p:cNvPicPr/>
          <p:nvPr/>
        </p:nvPicPr>
        <p:blipFill>
          <a:blip r:embed="rId2"/>
          <a:stretch/>
        </p:blipFill>
        <p:spPr>
          <a:xfrm>
            <a:off x="3994200" y="1359000"/>
            <a:ext cx="47098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Arthur Mearns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11 November 1966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Haiphong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7" name="Picture 2" descr="Picture 2"/>
          <p:cNvPicPr/>
          <p:nvPr/>
        </p:nvPicPr>
        <p:blipFill>
          <a:blip r:embed="rId1"/>
          <a:stretch/>
        </p:blipFill>
        <p:spPr>
          <a:xfrm>
            <a:off x="446040" y="1395360"/>
            <a:ext cx="2769840" cy="3539880"/>
          </a:xfrm>
          <a:prstGeom prst="rect">
            <a:avLst/>
          </a:prstGeom>
          <a:ln w="12700">
            <a:noFill/>
          </a:ln>
        </p:spPr>
      </p:pic>
      <p:pic>
        <p:nvPicPr>
          <p:cNvPr id="328" name="Image" descr="Image"/>
          <p:cNvPicPr/>
          <p:nvPr/>
        </p:nvPicPr>
        <p:blipFill>
          <a:blip r:embed="rId2"/>
          <a:stretch/>
        </p:blipFill>
        <p:spPr>
          <a:xfrm>
            <a:off x="3720960" y="1397160"/>
            <a:ext cx="49255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Capt Monte Moorberg </a:t>
            </a:r>
            <a:r>
              <a:rPr b="1" lang="en-US" sz="2900" spc="-1" strike="noStrike">
                <a:solidFill>
                  <a:srgbClr val="0433ff"/>
                </a:solidFill>
                <a:latin typeface="Arial"/>
                <a:ea typeface="Arial"/>
              </a:rPr>
              <a:t>Air Force Cross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2 December 1966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200" spc="-1" strike="noStrike">
                <a:solidFill>
                  <a:srgbClr val="ff0000"/>
                </a:solidFill>
                <a:latin typeface="Arial"/>
                <a:ea typeface="Arial"/>
              </a:rPr>
              <a:t>AAA near Phuc Yen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0" name="Picture 2" descr="Picture 2"/>
          <p:cNvPicPr/>
          <p:nvPr/>
        </p:nvPicPr>
        <p:blipFill>
          <a:blip r:embed="rId1"/>
          <a:stretch/>
        </p:blipFill>
        <p:spPr>
          <a:xfrm>
            <a:off x="455760" y="1386000"/>
            <a:ext cx="3419280" cy="3506400"/>
          </a:xfrm>
          <a:prstGeom prst="rect">
            <a:avLst/>
          </a:prstGeom>
          <a:ln w="12700">
            <a:noFill/>
          </a:ln>
        </p:spPr>
      </p:pic>
      <p:pic>
        <p:nvPicPr>
          <p:cNvPr id="331" name="Image" descr="Image"/>
          <p:cNvPicPr/>
          <p:nvPr/>
        </p:nvPicPr>
        <p:blipFill>
          <a:blip r:embed="rId2"/>
          <a:stretch/>
        </p:blipFill>
        <p:spPr>
          <a:xfrm>
            <a:off x="3902040" y="1371600"/>
            <a:ext cx="49716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Burris Begley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December 1966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800" spc="-1" strike="noStrike">
                <a:solidFill>
                  <a:srgbClr val="ff2600"/>
                </a:solidFill>
                <a:latin typeface="Arial"/>
                <a:ea typeface="Arial"/>
              </a:rPr>
              <a:t>MiG 17 near Thud Ridge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" name="Picture 2" descr="Picture 2"/>
          <p:cNvPicPr/>
          <p:nvPr/>
        </p:nvPicPr>
        <p:blipFill>
          <a:blip r:embed="rId1"/>
          <a:stretch/>
        </p:blipFill>
        <p:spPr>
          <a:xfrm>
            <a:off x="446040" y="1380960"/>
            <a:ext cx="3376080" cy="3490560"/>
          </a:xfrm>
          <a:prstGeom prst="rect">
            <a:avLst/>
          </a:prstGeom>
          <a:ln w="12700">
            <a:noFill/>
          </a:ln>
        </p:spPr>
      </p:pic>
      <p:pic>
        <p:nvPicPr>
          <p:cNvPr id="334" name="Image" descr="Image"/>
          <p:cNvPicPr/>
          <p:nvPr/>
        </p:nvPicPr>
        <p:blipFill>
          <a:blip r:embed="rId2"/>
          <a:stretch/>
        </p:blipFill>
        <p:spPr>
          <a:xfrm>
            <a:off x="4503600" y="1384200"/>
            <a:ext cx="3585960" cy="5667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Lt Col Donald Asire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(354 TFS/CC)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8 December 1966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MiG 21 near Thai Nguyen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6" name="Picture 2" descr="Picture 2"/>
          <p:cNvPicPr/>
          <p:nvPr/>
        </p:nvPicPr>
        <p:blipFill>
          <a:blip r:embed="rId1"/>
          <a:stretch/>
        </p:blipFill>
        <p:spPr>
          <a:xfrm>
            <a:off x="457200" y="1395360"/>
            <a:ext cx="2728440" cy="3489120"/>
          </a:xfrm>
          <a:prstGeom prst="rect">
            <a:avLst/>
          </a:prstGeom>
          <a:ln w="12700">
            <a:noFill/>
          </a:ln>
        </p:spPr>
      </p:pic>
      <p:pic>
        <p:nvPicPr>
          <p:cNvPr id="337" name="Image" descr="Image"/>
          <p:cNvPicPr/>
          <p:nvPr/>
        </p:nvPicPr>
        <p:blipFill>
          <a:blip r:embed="rId2"/>
          <a:stretch/>
        </p:blipFill>
        <p:spPr>
          <a:xfrm>
            <a:off x="3197160" y="1397160"/>
            <a:ext cx="7100640" cy="7956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1"/>
          <p:cNvSpPr txBox="1"/>
          <p:nvPr/>
        </p:nvSpPr>
        <p:spPr>
          <a:xfrm>
            <a:off x="195120" y="250920"/>
            <a:ext cx="87577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Captain Robert Wistrand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 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9 May 1965  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Mu Gia Pass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1" name="Picture 2" descr="Picture 2"/>
          <p:cNvPicPr/>
          <p:nvPr/>
        </p:nvPicPr>
        <p:blipFill>
          <a:blip r:embed="rId1"/>
          <a:stretch/>
        </p:blipFill>
        <p:spPr>
          <a:xfrm>
            <a:off x="457200" y="1488960"/>
            <a:ext cx="2319120" cy="3330360"/>
          </a:xfrm>
          <a:prstGeom prst="rect">
            <a:avLst/>
          </a:prstGeom>
          <a:ln w="12700">
            <a:noFill/>
          </a:ln>
        </p:spPr>
      </p:pic>
      <p:pic>
        <p:nvPicPr>
          <p:cNvPr id="142" name="Image" descr="Image"/>
          <p:cNvPicPr/>
          <p:nvPr/>
        </p:nvPicPr>
        <p:blipFill>
          <a:blip r:embed="rId2"/>
          <a:stretch/>
        </p:blipFill>
        <p:spPr>
          <a:xfrm>
            <a:off x="4791240" y="1536840"/>
            <a:ext cx="4080960" cy="50749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Samuel Waters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13 December 1966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Yen Vien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9" name="Picture 2" descr="Picture 2"/>
          <p:cNvPicPr/>
          <p:nvPr/>
        </p:nvPicPr>
        <p:blipFill>
          <a:blip r:embed="rId1"/>
          <a:stretch/>
        </p:blipFill>
        <p:spPr>
          <a:xfrm>
            <a:off x="466560" y="1409760"/>
            <a:ext cx="3355560" cy="3471480"/>
          </a:xfrm>
          <a:prstGeom prst="rect">
            <a:avLst/>
          </a:prstGeom>
          <a:ln w="12700">
            <a:noFill/>
          </a:ln>
        </p:spPr>
      </p:pic>
      <p:pic>
        <p:nvPicPr>
          <p:cNvPr id="340" name="Image" descr="Image"/>
          <p:cNvPicPr/>
          <p:nvPr/>
        </p:nvPicPr>
        <p:blipFill>
          <a:blip r:embed="rId2"/>
          <a:stretch/>
        </p:blipFill>
        <p:spPr>
          <a:xfrm>
            <a:off x="3836880" y="1393920"/>
            <a:ext cx="9815040" cy="7622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James Gauley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10 January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in Laos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2" name="Picture 2" descr="Picture 2"/>
          <p:cNvPicPr/>
          <p:nvPr/>
        </p:nvPicPr>
        <p:blipFill>
          <a:blip r:embed="rId1"/>
          <a:stretch/>
        </p:blipFill>
        <p:spPr>
          <a:xfrm>
            <a:off x="488880" y="1373040"/>
            <a:ext cx="3050640" cy="3506400"/>
          </a:xfrm>
          <a:prstGeom prst="rect">
            <a:avLst/>
          </a:prstGeom>
          <a:ln w="12700">
            <a:noFill/>
          </a:ln>
        </p:spPr>
      </p:pic>
      <p:pic>
        <p:nvPicPr>
          <p:cNvPr id="343" name="Image" descr="Image"/>
          <p:cNvPicPr/>
          <p:nvPr/>
        </p:nvPicPr>
        <p:blipFill>
          <a:blip r:embed="rId2"/>
          <a:stretch/>
        </p:blipFill>
        <p:spPr>
          <a:xfrm>
            <a:off x="3549600" y="1365120"/>
            <a:ext cx="50558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Arial"/>
                <a:ea typeface="Arial"/>
              </a:rPr>
              <a:t>Lt Col Eugene Conley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(354 TFS/CC &amp; </a:t>
            </a:r>
            <a:r>
              <a:rPr b="1" lang="en-US" sz="2400" spc="-1" strike="noStrike">
                <a:solidFill>
                  <a:srgbClr val="0433ff"/>
                </a:solidFill>
                <a:latin typeface="Arial"/>
                <a:ea typeface="Arial"/>
              </a:rPr>
              <a:t>AFC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br/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21 January 1967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SAM near Thai Nguyen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5" name="Picture 2" descr="Picture 2"/>
          <p:cNvPicPr/>
          <p:nvPr/>
        </p:nvPicPr>
        <p:blipFill>
          <a:blip r:embed="rId1"/>
          <a:stretch/>
        </p:blipFill>
        <p:spPr>
          <a:xfrm>
            <a:off x="431640" y="1384200"/>
            <a:ext cx="2734920" cy="3495240"/>
          </a:xfrm>
          <a:prstGeom prst="rect">
            <a:avLst/>
          </a:prstGeom>
          <a:ln w="12700">
            <a:noFill/>
          </a:ln>
        </p:spPr>
      </p:pic>
      <p:pic>
        <p:nvPicPr>
          <p:cNvPr id="346" name="Image" descr="Image"/>
          <p:cNvPicPr/>
          <p:nvPr/>
        </p:nvPicPr>
        <p:blipFill>
          <a:blip r:embed="rId2"/>
          <a:stretch/>
        </p:blipFill>
        <p:spPr>
          <a:xfrm>
            <a:off x="3174840" y="1371600"/>
            <a:ext cx="606852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rgbClr val="000000"/>
                </a:solidFill>
                <a:latin typeface="Arial"/>
                <a:ea typeface="Arial"/>
              </a:rPr>
              <a:t>Maj Larry Biediger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2900" spc="-1" strike="noStrike">
                <a:solidFill>
                  <a:srgbClr val="000000"/>
                </a:solidFill>
                <a:latin typeface="Arial"/>
                <a:ea typeface="Arial"/>
              </a:rPr>
              <a:t>29 January 1967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Tank jettison loss of control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8" name="Picture 2" descr="Picture 2"/>
          <p:cNvPicPr/>
          <p:nvPr/>
        </p:nvPicPr>
        <p:blipFill>
          <a:blip r:embed="rId1"/>
          <a:stretch/>
        </p:blipFill>
        <p:spPr>
          <a:xfrm>
            <a:off x="465120" y="1409760"/>
            <a:ext cx="2744280" cy="3506400"/>
          </a:xfrm>
          <a:prstGeom prst="rect">
            <a:avLst/>
          </a:prstGeom>
          <a:ln w="12700">
            <a:noFill/>
          </a:ln>
        </p:spPr>
      </p:pic>
      <p:pic>
        <p:nvPicPr>
          <p:cNvPr id="349" name="Image" descr="Image"/>
          <p:cNvPicPr/>
          <p:nvPr/>
        </p:nvPicPr>
        <p:blipFill>
          <a:blip r:embed="rId2"/>
          <a:stretch/>
        </p:blipFill>
        <p:spPr>
          <a:xfrm>
            <a:off x="3225960" y="1359000"/>
            <a:ext cx="55288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le 1"/>
          <p:cNvSpPr txBox="1"/>
          <p:nvPr/>
        </p:nvSpPr>
        <p:spPr>
          <a:xfrm>
            <a:off x="0" y="195120"/>
            <a:ext cx="91436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1 Lt Claude Silva </a:t>
            </a:r>
            <a:r>
              <a:rPr b="1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(Biediger’s Bear)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29 January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Tank jettison-loss of control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1" name="Picture 2" descr="Picture 2"/>
          <p:cNvPicPr/>
          <p:nvPr/>
        </p:nvPicPr>
        <p:blipFill>
          <a:blip r:embed="rId1"/>
          <a:stretch/>
        </p:blipFill>
        <p:spPr>
          <a:xfrm>
            <a:off x="444600" y="1425600"/>
            <a:ext cx="2700000" cy="3450960"/>
          </a:xfrm>
          <a:prstGeom prst="rect">
            <a:avLst/>
          </a:prstGeom>
          <a:ln w="12700">
            <a:noFill/>
          </a:ln>
        </p:spPr>
      </p:pic>
      <p:pic>
        <p:nvPicPr>
          <p:cNvPr id="352" name="Image" descr="Image"/>
          <p:cNvPicPr/>
          <p:nvPr/>
        </p:nvPicPr>
        <p:blipFill>
          <a:blip r:embed="rId2"/>
          <a:stretch/>
        </p:blipFill>
        <p:spPr>
          <a:xfrm>
            <a:off x="3200400" y="1397160"/>
            <a:ext cx="5787720" cy="7716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Maj Ralph Carlock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4 March 1967 </a:t>
            </a:r>
            <a:r>
              <a:rPr b="1" lang="en-US" sz="3400" spc="-1" strike="noStrike">
                <a:solidFill>
                  <a:srgbClr val="ff2600"/>
                </a:solidFill>
                <a:latin typeface="Arial"/>
                <a:ea typeface="Arial"/>
              </a:rPr>
              <a:t>AAA over Laos</a:t>
            </a:r>
            <a:endParaRPr b="0" lang="en-US" sz="3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4" name="Picture 2" descr="Picture 2"/>
          <p:cNvPicPr/>
          <p:nvPr/>
        </p:nvPicPr>
        <p:blipFill>
          <a:blip r:embed="rId1"/>
          <a:stretch/>
        </p:blipFill>
        <p:spPr>
          <a:xfrm>
            <a:off x="477720" y="1380960"/>
            <a:ext cx="3385800" cy="3479400"/>
          </a:xfrm>
          <a:prstGeom prst="rect">
            <a:avLst/>
          </a:prstGeom>
          <a:ln w="12700">
            <a:noFill/>
          </a:ln>
        </p:spPr>
      </p:pic>
      <p:pic>
        <p:nvPicPr>
          <p:cNvPr id="355" name="Image" descr="Image"/>
          <p:cNvPicPr/>
          <p:nvPr/>
        </p:nvPicPr>
        <p:blipFill>
          <a:blip r:embed="rId2"/>
          <a:stretch/>
        </p:blipFill>
        <p:spPr>
          <a:xfrm>
            <a:off x="3808440" y="1371600"/>
            <a:ext cx="6237000" cy="78037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Joseph Karins, Jr.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11 March 1967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SAM near Thai Nguyen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7" name="Picture 2" descr="Picture 2"/>
          <p:cNvPicPr/>
          <p:nvPr/>
        </p:nvPicPr>
        <p:blipFill>
          <a:blip r:embed="rId1"/>
          <a:stretch/>
        </p:blipFill>
        <p:spPr>
          <a:xfrm>
            <a:off x="468360" y="1392120"/>
            <a:ext cx="3463560" cy="3560400"/>
          </a:xfrm>
          <a:prstGeom prst="rect">
            <a:avLst/>
          </a:prstGeom>
          <a:ln w="12700">
            <a:noFill/>
          </a:ln>
        </p:spPr>
      </p:pic>
      <p:pic>
        <p:nvPicPr>
          <p:cNvPr id="358" name="Screen Shot 2022-09-22 at 3.17.42 PM.jpeg" descr="Screen Shot 2022-09-22 at 3.17.42 PM.jpeg"/>
          <p:cNvPicPr/>
          <p:nvPr/>
        </p:nvPicPr>
        <p:blipFill>
          <a:blip r:embed="rId2"/>
          <a:stretch/>
        </p:blipFill>
        <p:spPr>
          <a:xfrm>
            <a:off x="3941640" y="1374840"/>
            <a:ext cx="6183000" cy="5505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Lt Col Peter Frederick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15 March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Laos/NVN Border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0" name="Picture 2" descr="Picture 2"/>
          <p:cNvPicPr/>
          <p:nvPr/>
        </p:nvPicPr>
        <p:blipFill>
          <a:blip r:embed="rId1"/>
          <a:stretch/>
        </p:blipFill>
        <p:spPr>
          <a:xfrm>
            <a:off x="471600" y="1374840"/>
            <a:ext cx="3458880" cy="3555720"/>
          </a:xfrm>
          <a:prstGeom prst="rect">
            <a:avLst/>
          </a:prstGeom>
          <a:ln w="12700">
            <a:noFill/>
          </a:ln>
        </p:spPr>
      </p:pic>
      <p:pic>
        <p:nvPicPr>
          <p:cNvPr id="361" name="Image" descr="Image"/>
          <p:cNvPicPr/>
          <p:nvPr/>
        </p:nvPicPr>
        <p:blipFill>
          <a:blip r:embed="rId2"/>
          <a:stretch/>
        </p:blipFill>
        <p:spPr>
          <a:xfrm>
            <a:off x="3968640" y="1390680"/>
            <a:ext cx="5014440" cy="62002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Lt Col Joseph Austin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(34 TFS/CC)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19 March 1967</a:t>
            </a:r>
            <a:r>
              <a:rPr b="1" lang="en-US" sz="23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r>
              <a:rPr b="1" lang="en-US" sz="3000" spc="-1" strike="noStrike">
                <a:solidFill>
                  <a:srgbClr val="ff2600"/>
                </a:solidFill>
                <a:latin typeface="Arial"/>
                <a:ea typeface="Arial"/>
              </a:rPr>
              <a:t>Hit mtn on rdar bomb run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3" name="Picture 2" descr="Picture 2"/>
          <p:cNvPicPr/>
          <p:nvPr/>
        </p:nvPicPr>
        <p:blipFill>
          <a:blip r:embed="rId1"/>
          <a:stretch/>
        </p:blipFill>
        <p:spPr>
          <a:xfrm>
            <a:off x="460440" y="1398600"/>
            <a:ext cx="3085920" cy="3546000"/>
          </a:xfrm>
          <a:prstGeom prst="rect">
            <a:avLst/>
          </a:prstGeom>
          <a:ln w="12700">
            <a:noFill/>
          </a:ln>
        </p:spPr>
      </p:pic>
      <p:pic>
        <p:nvPicPr>
          <p:cNvPr id="364" name="Image" descr="Image"/>
          <p:cNvPicPr/>
          <p:nvPr/>
        </p:nvPicPr>
        <p:blipFill>
          <a:blip r:embed="rId2"/>
          <a:stretch/>
        </p:blipFill>
        <p:spPr>
          <a:xfrm>
            <a:off x="3575160" y="1409760"/>
            <a:ext cx="5841720" cy="6609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John O’Grady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10 April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Mu Gia Pass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6" name="Picture 2" descr="Picture 2"/>
          <p:cNvPicPr/>
          <p:nvPr/>
        </p:nvPicPr>
        <p:blipFill>
          <a:blip r:embed="rId1"/>
          <a:stretch/>
        </p:blipFill>
        <p:spPr>
          <a:xfrm>
            <a:off x="488880" y="1398600"/>
            <a:ext cx="3422160" cy="3519000"/>
          </a:xfrm>
          <a:prstGeom prst="rect">
            <a:avLst/>
          </a:prstGeom>
          <a:ln w="12700">
            <a:noFill/>
          </a:ln>
        </p:spPr>
      </p:pic>
      <p:pic>
        <p:nvPicPr>
          <p:cNvPr id="367" name="Image" descr="Image"/>
          <p:cNvPicPr/>
          <p:nvPr/>
        </p:nvPicPr>
        <p:blipFill>
          <a:blip r:embed="rId2"/>
          <a:stretch/>
        </p:blipFill>
        <p:spPr>
          <a:xfrm>
            <a:off x="3924360" y="1384200"/>
            <a:ext cx="7619760" cy="6654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/>
          <p:nvPr/>
        </p:nvSpPr>
        <p:spPr>
          <a:xfrm>
            <a:off x="225360" y="195120"/>
            <a:ext cx="8584920" cy="120780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Captain Robert Greskowiak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15 May 1965 </a:t>
            </a:r>
            <a:r>
              <a:rPr b="1" lang="en-US" sz="3300" spc="-1" strike="noStrike">
                <a:solidFill>
                  <a:srgbClr val="0433ff"/>
                </a:solidFill>
                <a:latin typeface="Arial"/>
                <a:ea typeface="Arial"/>
              </a:rPr>
              <a:t>Crash on takeoff @ Takhli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4" name="Image" descr="Image"/>
          <p:cNvPicPr/>
          <p:nvPr/>
        </p:nvPicPr>
        <p:blipFill>
          <a:blip r:embed="rId1"/>
          <a:stretch/>
        </p:blipFill>
        <p:spPr>
          <a:xfrm>
            <a:off x="4570560" y="1511280"/>
            <a:ext cx="4134960" cy="5125680"/>
          </a:xfrm>
          <a:prstGeom prst="rect">
            <a:avLst/>
          </a:prstGeom>
          <a:ln w="12700">
            <a:noFill/>
          </a:ln>
        </p:spPr>
      </p:pic>
      <p:pic>
        <p:nvPicPr>
          <p:cNvPr id="145" name="Picture 2" descr="Picture 2"/>
          <p:cNvPicPr/>
          <p:nvPr/>
        </p:nvPicPr>
        <p:blipFill>
          <a:blip r:embed="rId2"/>
          <a:stretch/>
        </p:blipFill>
        <p:spPr>
          <a:xfrm>
            <a:off x="496800" y="1550880"/>
            <a:ext cx="2239560" cy="32158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 1"/>
          <p:cNvSpPr txBox="1"/>
          <p:nvPr/>
        </p:nvSpPr>
        <p:spPr>
          <a:xfrm>
            <a:off x="100080" y="195120"/>
            <a:ext cx="89420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Robert Weskamp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25 April 1967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AAA near Hanoi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9" name="Picture 2" descr="Picture 2"/>
          <p:cNvPicPr/>
          <p:nvPr/>
        </p:nvPicPr>
        <p:blipFill>
          <a:blip r:embed="rId1"/>
          <a:stretch/>
        </p:blipFill>
        <p:spPr>
          <a:xfrm>
            <a:off x="463680" y="1386000"/>
            <a:ext cx="2742840" cy="3506400"/>
          </a:xfrm>
          <a:prstGeom prst="rect">
            <a:avLst/>
          </a:prstGeom>
          <a:ln w="12700">
            <a:noFill/>
          </a:ln>
        </p:spPr>
      </p:pic>
      <p:pic>
        <p:nvPicPr>
          <p:cNvPr id="370" name="Image" descr="Image"/>
          <p:cNvPicPr/>
          <p:nvPr/>
        </p:nvPicPr>
        <p:blipFill>
          <a:blip r:embed="rId2"/>
          <a:stretch/>
        </p:blipFill>
        <p:spPr>
          <a:xfrm>
            <a:off x="3500280" y="1393920"/>
            <a:ext cx="5244840" cy="66322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William Meyer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26 April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2" name="Picture 2" descr="Picture 2"/>
          <p:cNvPicPr/>
          <p:nvPr/>
        </p:nvPicPr>
        <p:blipFill>
          <a:blip r:embed="rId1"/>
          <a:stretch/>
        </p:blipFill>
        <p:spPr>
          <a:xfrm>
            <a:off x="468360" y="1398600"/>
            <a:ext cx="3435120" cy="3522240"/>
          </a:xfrm>
          <a:prstGeom prst="rect">
            <a:avLst/>
          </a:prstGeom>
          <a:ln w="12700">
            <a:noFill/>
          </a:ln>
        </p:spPr>
      </p:pic>
      <p:pic>
        <p:nvPicPr>
          <p:cNvPr id="373" name="Image" descr="Image"/>
          <p:cNvPicPr/>
          <p:nvPr/>
        </p:nvPicPr>
        <p:blipFill>
          <a:blip r:embed="rId2"/>
          <a:stretch/>
        </p:blipFill>
        <p:spPr>
          <a:xfrm>
            <a:off x="3787920" y="1366920"/>
            <a:ext cx="5312880" cy="8259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John Dudash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27 April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Thai Nguyen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5" name="Picture 2" descr="Picture 2"/>
          <p:cNvPicPr/>
          <p:nvPr/>
        </p:nvPicPr>
        <p:blipFill>
          <a:blip r:embed="rId1"/>
          <a:stretch/>
        </p:blipFill>
        <p:spPr>
          <a:xfrm>
            <a:off x="450720" y="1401840"/>
            <a:ext cx="3416040" cy="3449160"/>
          </a:xfrm>
          <a:prstGeom prst="rect">
            <a:avLst/>
          </a:prstGeom>
          <a:ln w="12700">
            <a:noFill/>
          </a:ln>
        </p:spPr>
      </p:pic>
      <p:pic>
        <p:nvPicPr>
          <p:cNvPr id="376" name="Image" descr="Image"/>
          <p:cNvPicPr/>
          <p:nvPr/>
        </p:nvPicPr>
        <p:blipFill>
          <a:blip r:embed="rId2"/>
          <a:stretch/>
        </p:blipFill>
        <p:spPr>
          <a:xfrm>
            <a:off x="3906720" y="1397160"/>
            <a:ext cx="49604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Franklin Caras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28 April 1967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MiG 21 near Hanoi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8" name="Picture 2" descr="Picture 2"/>
          <p:cNvPicPr/>
          <p:nvPr/>
        </p:nvPicPr>
        <p:blipFill>
          <a:blip r:embed="rId1"/>
          <a:stretch/>
        </p:blipFill>
        <p:spPr>
          <a:xfrm>
            <a:off x="469800" y="1386000"/>
            <a:ext cx="2989080" cy="3506400"/>
          </a:xfrm>
          <a:prstGeom prst="rect">
            <a:avLst/>
          </a:prstGeom>
          <a:ln w="12700">
            <a:noFill/>
          </a:ln>
        </p:spPr>
      </p:pic>
      <p:pic>
        <p:nvPicPr>
          <p:cNvPr id="379" name="Image" descr="Image"/>
          <p:cNvPicPr/>
          <p:nvPr/>
        </p:nvPicPr>
        <p:blipFill>
          <a:blip r:embed="rId2"/>
          <a:stretch/>
        </p:blipFill>
        <p:spPr>
          <a:xfrm>
            <a:off x="3456000" y="1359000"/>
            <a:ext cx="54050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Capt Earl Grenzebach </a:t>
            </a:r>
            <a:r>
              <a:rPr b="1" lang="en-US" sz="39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12 May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Yen Bai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1" name="Picture 2" descr="Picture 2"/>
          <p:cNvPicPr/>
          <p:nvPr/>
        </p:nvPicPr>
        <p:blipFill>
          <a:blip r:embed="rId1"/>
          <a:stretch/>
        </p:blipFill>
        <p:spPr>
          <a:xfrm>
            <a:off x="463680" y="1398600"/>
            <a:ext cx="3417480" cy="3514320"/>
          </a:xfrm>
          <a:prstGeom prst="rect">
            <a:avLst/>
          </a:prstGeom>
          <a:ln w="12700">
            <a:noFill/>
          </a:ln>
        </p:spPr>
      </p:pic>
      <p:pic>
        <p:nvPicPr>
          <p:cNvPr id="382" name="Image" descr="Image"/>
          <p:cNvPicPr/>
          <p:nvPr/>
        </p:nvPicPr>
        <p:blipFill>
          <a:blip r:embed="rId2"/>
          <a:stretch/>
        </p:blipFill>
        <p:spPr>
          <a:xfrm>
            <a:off x="3878280" y="1371600"/>
            <a:ext cx="55764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 1"/>
          <p:cNvSpPr txBox="1"/>
          <p:nvPr/>
        </p:nvSpPr>
        <p:spPr>
          <a:xfrm>
            <a:off x="122400" y="195120"/>
            <a:ext cx="88196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Robert Stewart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12 May 1967 </a:t>
            </a:r>
            <a:r>
              <a:rPr b="1" lang="en-US" sz="3000" spc="-1" strike="noStrike">
                <a:solidFill>
                  <a:srgbClr val="ff2600"/>
                </a:solidFill>
                <a:latin typeface="Arial"/>
                <a:ea typeface="Arial"/>
              </a:rPr>
              <a:t>Ryan’s Raider did not return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4" name="Picture 2" descr="Picture 2"/>
          <p:cNvPicPr/>
          <p:nvPr/>
        </p:nvPicPr>
        <p:blipFill>
          <a:blip r:embed="rId1"/>
          <a:stretch/>
        </p:blipFill>
        <p:spPr>
          <a:xfrm>
            <a:off x="469800" y="1379520"/>
            <a:ext cx="3039840" cy="3493800"/>
          </a:xfrm>
          <a:prstGeom prst="rect">
            <a:avLst/>
          </a:prstGeom>
          <a:ln w="12700">
            <a:noFill/>
          </a:ln>
        </p:spPr>
      </p:pic>
      <p:pic>
        <p:nvPicPr>
          <p:cNvPr id="385" name="Image" descr="Image"/>
          <p:cNvPicPr/>
          <p:nvPr/>
        </p:nvPicPr>
        <p:blipFill>
          <a:blip r:embed="rId2"/>
          <a:stretch/>
        </p:blipFill>
        <p:spPr>
          <a:xfrm>
            <a:off x="3543480" y="1379520"/>
            <a:ext cx="5284440" cy="6673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Peter Pitman </a:t>
            </a:r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(Stewart’s Bear)</a:t>
            </a:r>
            <a:r>
              <a:rPr b="1" lang="en-US" sz="27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12 May 1967</a:t>
            </a:r>
            <a:r>
              <a:rPr b="1" lang="en-US" sz="3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Ryan’s Raider did not return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7" name="Picture 2" descr="Picture 2"/>
          <p:cNvPicPr/>
          <p:nvPr/>
        </p:nvPicPr>
        <p:blipFill>
          <a:blip r:embed="rId1"/>
          <a:stretch/>
        </p:blipFill>
        <p:spPr>
          <a:xfrm>
            <a:off x="479520" y="1376280"/>
            <a:ext cx="3018960" cy="3470040"/>
          </a:xfrm>
          <a:prstGeom prst="rect">
            <a:avLst/>
          </a:prstGeom>
          <a:ln w="12700">
            <a:noFill/>
          </a:ln>
        </p:spPr>
      </p:pic>
      <p:pic>
        <p:nvPicPr>
          <p:cNvPr id="388" name="Image" descr="Image"/>
          <p:cNvPicPr/>
          <p:nvPr/>
        </p:nvPicPr>
        <p:blipFill>
          <a:blip r:embed="rId2"/>
          <a:stretch/>
        </p:blipFill>
        <p:spPr>
          <a:xfrm>
            <a:off x="3632040" y="1393920"/>
            <a:ext cx="5133600" cy="63860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Gordon ‘Buz’ Blackwood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27 May 1967 </a:t>
            </a:r>
            <a:r>
              <a:rPr b="1" lang="en-US" sz="2800" spc="-1" strike="noStrike">
                <a:solidFill>
                  <a:srgbClr val="ff2600"/>
                </a:solidFill>
                <a:latin typeface="Arial"/>
                <a:ea typeface="Arial"/>
              </a:rPr>
              <a:t>AAA Bac Giang RR Bridge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0" name="Picture 2" descr="Picture 2"/>
          <p:cNvPicPr/>
          <p:nvPr/>
        </p:nvPicPr>
        <p:blipFill>
          <a:blip r:embed="rId1"/>
          <a:stretch/>
        </p:blipFill>
        <p:spPr>
          <a:xfrm>
            <a:off x="474840" y="1380960"/>
            <a:ext cx="3447720" cy="3482640"/>
          </a:xfrm>
          <a:prstGeom prst="rect">
            <a:avLst/>
          </a:prstGeom>
          <a:ln w="12700">
            <a:noFill/>
          </a:ln>
        </p:spPr>
      </p:pic>
      <p:pic>
        <p:nvPicPr>
          <p:cNvPr id="391" name="Image" descr="Image"/>
          <p:cNvPicPr/>
          <p:nvPr/>
        </p:nvPicPr>
        <p:blipFill>
          <a:blip r:embed="rId2"/>
          <a:stretch/>
        </p:blipFill>
        <p:spPr>
          <a:xfrm>
            <a:off x="3983040" y="1389240"/>
            <a:ext cx="4668480" cy="55702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John Swanson, Jr.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15 June 1967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AAA north of Vinh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3" name="Picture 2" descr="Picture 2"/>
          <p:cNvPicPr/>
          <p:nvPr/>
        </p:nvPicPr>
        <p:blipFill>
          <a:blip r:embed="rId1"/>
          <a:stretch/>
        </p:blipFill>
        <p:spPr>
          <a:xfrm>
            <a:off x="498600" y="1373040"/>
            <a:ext cx="3050640" cy="3506400"/>
          </a:xfrm>
          <a:prstGeom prst="rect">
            <a:avLst/>
          </a:prstGeom>
          <a:ln w="12700">
            <a:noFill/>
          </a:ln>
        </p:spPr>
      </p:pic>
      <p:pic>
        <p:nvPicPr>
          <p:cNvPr id="394" name="Image" descr="Image"/>
          <p:cNvPicPr/>
          <p:nvPr/>
        </p:nvPicPr>
        <p:blipFill>
          <a:blip r:embed="rId2"/>
          <a:stretch/>
        </p:blipFill>
        <p:spPr>
          <a:xfrm>
            <a:off x="3533760" y="1365120"/>
            <a:ext cx="62402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Ward Dodge 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July 1967 </a:t>
            </a:r>
            <a:r>
              <a:rPr b="1" lang="en-US" sz="3100" spc="-1" strike="noStrike">
                <a:solidFill>
                  <a:srgbClr val="ff2600"/>
                </a:solidFill>
                <a:latin typeface="Arial"/>
                <a:ea typeface="Arial"/>
              </a:rPr>
              <a:t>AAA near Vu Chau RR Yard</a:t>
            </a:r>
            <a:endParaRPr b="0" lang="en-US" sz="3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6" name="Picture 2" descr="Picture 2"/>
          <p:cNvPicPr/>
          <p:nvPr/>
        </p:nvPicPr>
        <p:blipFill>
          <a:blip r:embed="rId1"/>
          <a:stretch/>
        </p:blipFill>
        <p:spPr>
          <a:xfrm>
            <a:off x="446040" y="1393920"/>
            <a:ext cx="3468240" cy="3565080"/>
          </a:xfrm>
          <a:prstGeom prst="rect">
            <a:avLst/>
          </a:prstGeom>
          <a:ln w="12700">
            <a:noFill/>
          </a:ln>
        </p:spPr>
      </p:pic>
      <p:pic>
        <p:nvPicPr>
          <p:cNvPr id="397" name="Image" descr="Image"/>
          <p:cNvPicPr/>
          <p:nvPr/>
        </p:nvPicPr>
        <p:blipFill>
          <a:blip r:embed="rId2"/>
          <a:stretch/>
        </p:blipFill>
        <p:spPr>
          <a:xfrm>
            <a:off x="3956040" y="1397160"/>
            <a:ext cx="5446440" cy="6857640"/>
          </a:xfrm>
          <a:prstGeom prst="rect">
            <a:avLst/>
          </a:prstGeom>
          <a:ln w="12700">
            <a:noFill/>
          </a:ln>
        </p:spPr>
      </p:pic>
      <p:sp>
        <p:nvSpPr>
          <p:cNvPr id="398" name="Died while POW"/>
          <p:cNvSpPr/>
          <p:nvPr/>
        </p:nvSpPr>
        <p:spPr>
          <a:xfrm rot="19660800">
            <a:off x="5838480" y="5090040"/>
            <a:ext cx="3180240" cy="65376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/>
          <p:nvPr/>
        </p:nvSpPr>
        <p:spPr>
          <a:xfrm>
            <a:off x="182520" y="195120"/>
            <a:ext cx="877680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David Hrdlicka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18 May 1965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in Laos 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7" name="Picture 2" descr="Picture 2"/>
          <p:cNvPicPr/>
          <p:nvPr/>
        </p:nvPicPr>
        <p:blipFill>
          <a:blip r:embed="rId1"/>
          <a:stretch/>
        </p:blipFill>
        <p:spPr>
          <a:xfrm>
            <a:off x="457200" y="1461960"/>
            <a:ext cx="2319120" cy="3330360"/>
          </a:xfrm>
          <a:prstGeom prst="rect">
            <a:avLst/>
          </a:prstGeom>
          <a:ln w="12700">
            <a:noFill/>
          </a:ln>
        </p:spPr>
      </p:pic>
      <p:pic>
        <p:nvPicPr>
          <p:cNvPr id="148" name="Image" descr="Image"/>
          <p:cNvPicPr/>
          <p:nvPr/>
        </p:nvPicPr>
        <p:blipFill>
          <a:blip r:embed="rId2"/>
          <a:stretch/>
        </p:blipFill>
        <p:spPr>
          <a:xfrm>
            <a:off x="4462560" y="1461960"/>
            <a:ext cx="4246200" cy="5363640"/>
          </a:xfrm>
          <a:prstGeom prst="rect">
            <a:avLst/>
          </a:prstGeom>
          <a:ln w="12700">
            <a:noFill/>
          </a:ln>
        </p:spPr>
      </p:pic>
      <p:sp>
        <p:nvSpPr>
          <p:cNvPr id="149" name="Died while POW"/>
          <p:cNvSpPr/>
          <p:nvPr/>
        </p:nvSpPr>
        <p:spPr>
          <a:xfrm rot="19660800">
            <a:off x="4797000" y="5051880"/>
            <a:ext cx="3180240" cy="653760"/>
          </a:xfrm>
          <a:prstGeom prst="rect">
            <a:avLst/>
          </a:prstGeom>
          <a:solidFill>
            <a:srgbClr val="fffb00"/>
          </a:solidFill>
          <a:ln w="381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700" spc="-1" strike="noStrike">
                <a:solidFill>
                  <a:srgbClr val="ff2600"/>
                </a:solidFill>
                <a:latin typeface="Calibri"/>
                <a:ea typeface="Calibri"/>
              </a:rPr>
              <a:t>Died while POW</a:t>
            </a:r>
            <a:endParaRPr b="0" lang="en-US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000000"/>
                </a:solidFill>
                <a:latin typeface="Arial"/>
                <a:ea typeface="Arial"/>
              </a:rPr>
              <a:t>Capt William Frederick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5 July 1967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 </a:t>
            </a:r>
            <a:r>
              <a:rPr b="1" lang="en-US" sz="3200" spc="-1" strike="noStrike">
                <a:solidFill>
                  <a:srgbClr val="ff2600"/>
                </a:solidFill>
                <a:latin typeface="Arial"/>
                <a:ea typeface="Arial"/>
              </a:rPr>
              <a:t>AAA near Vu Chau RR Yard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0" name="Picture 2" descr="Picture 2"/>
          <p:cNvPicPr/>
          <p:nvPr/>
        </p:nvPicPr>
        <p:blipFill>
          <a:blip r:embed="rId1"/>
          <a:stretch/>
        </p:blipFill>
        <p:spPr>
          <a:xfrm>
            <a:off x="488880" y="1417680"/>
            <a:ext cx="2704680" cy="3457080"/>
          </a:xfrm>
          <a:prstGeom prst="rect">
            <a:avLst/>
          </a:prstGeom>
          <a:ln w="12700">
            <a:noFill/>
          </a:ln>
        </p:spPr>
      </p:pic>
      <p:pic>
        <p:nvPicPr>
          <p:cNvPr id="401" name="Image" descr="Image"/>
          <p:cNvPicPr/>
          <p:nvPr/>
        </p:nvPicPr>
        <p:blipFill>
          <a:blip r:embed="rId2"/>
          <a:stretch/>
        </p:blipFill>
        <p:spPr>
          <a:xfrm>
            <a:off x="3898800" y="1384200"/>
            <a:ext cx="43430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Karl Richter </a:t>
            </a: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198 msns &amp; </a:t>
            </a:r>
            <a:r>
              <a:rPr b="1" lang="en-US" sz="3300" spc="-1" strike="noStrike">
                <a:solidFill>
                  <a:srgbClr val="0433ff"/>
                </a:solidFill>
                <a:latin typeface="Arial"/>
                <a:ea typeface="Arial"/>
              </a:rPr>
              <a:t>AFC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28 July 1967  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over NVN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3" name="Image" descr="Image"/>
          <p:cNvPicPr/>
          <p:nvPr/>
        </p:nvPicPr>
        <p:blipFill>
          <a:blip r:embed="rId1"/>
          <a:stretch/>
        </p:blipFill>
        <p:spPr>
          <a:xfrm>
            <a:off x="3505320" y="1370160"/>
            <a:ext cx="5263920" cy="7484760"/>
          </a:xfrm>
          <a:prstGeom prst="rect">
            <a:avLst/>
          </a:prstGeom>
          <a:ln w="12700">
            <a:noFill/>
          </a:ln>
        </p:spPr>
      </p:pic>
      <p:pic>
        <p:nvPicPr>
          <p:cNvPr id="404" name="Picture 2" descr="Picture 2"/>
          <p:cNvPicPr/>
          <p:nvPr/>
        </p:nvPicPr>
        <p:blipFill>
          <a:blip r:embed="rId2"/>
          <a:stretch/>
        </p:blipFill>
        <p:spPr>
          <a:xfrm>
            <a:off x="466560" y="1409760"/>
            <a:ext cx="3355560" cy="34714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itle 1"/>
          <p:cNvSpPr txBox="1"/>
          <p:nvPr/>
        </p:nvSpPr>
        <p:spPr>
          <a:xfrm>
            <a:off x="111240" y="195120"/>
            <a:ext cx="89420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John Bischoff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 August 1967 </a:t>
            </a:r>
            <a:r>
              <a:rPr b="1" lang="en-US" sz="3000" spc="-1" strike="noStrike">
                <a:solidFill>
                  <a:srgbClr val="3366ff"/>
                </a:solidFill>
                <a:latin typeface="Arial"/>
                <a:ea typeface="Arial"/>
              </a:rPr>
              <a:t>Mid-air on tkr, died after rescue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6" name="Image" descr="Image"/>
          <p:cNvPicPr/>
          <p:nvPr/>
        </p:nvPicPr>
        <p:blipFill>
          <a:blip r:embed="rId1"/>
          <a:stretch/>
        </p:blipFill>
        <p:spPr>
          <a:xfrm>
            <a:off x="3618000" y="1382760"/>
            <a:ext cx="5462280" cy="6857640"/>
          </a:xfrm>
          <a:prstGeom prst="rect">
            <a:avLst/>
          </a:prstGeom>
          <a:ln w="12700">
            <a:noFill/>
          </a:ln>
        </p:spPr>
      </p:pic>
      <p:pic>
        <p:nvPicPr>
          <p:cNvPr id="407" name="Picture 2" descr="Picture 2"/>
          <p:cNvPicPr/>
          <p:nvPr/>
        </p:nvPicPr>
        <p:blipFill>
          <a:blip r:embed="rId2"/>
          <a:stretch/>
        </p:blipFill>
        <p:spPr>
          <a:xfrm>
            <a:off x="165240" y="1413000"/>
            <a:ext cx="3417480" cy="34524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Merwin Morrill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21 August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Yen Vinh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9" name="Image" descr="Image"/>
          <p:cNvPicPr/>
          <p:nvPr/>
        </p:nvPicPr>
        <p:blipFill>
          <a:blip r:embed="rId1"/>
          <a:stretch/>
        </p:blipFill>
        <p:spPr>
          <a:xfrm>
            <a:off x="2978280" y="1387440"/>
            <a:ext cx="6183000" cy="6857640"/>
          </a:xfrm>
          <a:prstGeom prst="rect">
            <a:avLst/>
          </a:prstGeom>
          <a:ln w="12700">
            <a:noFill/>
          </a:ln>
        </p:spPr>
      </p:pic>
      <p:pic>
        <p:nvPicPr>
          <p:cNvPr id="410" name="Picture 3" descr="Picture 3"/>
          <p:cNvPicPr/>
          <p:nvPr/>
        </p:nvPicPr>
        <p:blipFill>
          <a:blip r:embed="rId2"/>
          <a:stretch/>
        </p:blipFill>
        <p:spPr>
          <a:xfrm>
            <a:off x="507960" y="1387440"/>
            <a:ext cx="2398320" cy="34779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1 Lt Lynn Powell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21 August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SAM near Hanoi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2" name="Picture 3" descr="Picture 3"/>
          <p:cNvPicPr/>
          <p:nvPr/>
        </p:nvPicPr>
        <p:blipFill>
          <a:blip r:embed="rId1"/>
          <a:stretch/>
        </p:blipFill>
        <p:spPr>
          <a:xfrm>
            <a:off x="458640" y="1400040"/>
            <a:ext cx="2382480" cy="3452400"/>
          </a:xfrm>
          <a:prstGeom prst="rect">
            <a:avLst/>
          </a:prstGeom>
          <a:ln w="12700">
            <a:noFill/>
          </a:ln>
        </p:spPr>
      </p:pic>
      <p:pic>
        <p:nvPicPr>
          <p:cNvPr id="413" name="Image" descr="Image"/>
          <p:cNvPicPr/>
          <p:nvPr/>
        </p:nvPicPr>
        <p:blipFill>
          <a:blip r:embed="rId2"/>
          <a:stretch/>
        </p:blipFill>
        <p:spPr>
          <a:xfrm>
            <a:off x="3193920" y="1400040"/>
            <a:ext cx="52430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Maj William Bennett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2 September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Ban Karai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5" name="Picture 2" descr="Picture 2"/>
          <p:cNvPicPr/>
          <p:nvPr/>
        </p:nvPicPr>
        <p:blipFill>
          <a:blip r:embed="rId1"/>
          <a:stretch/>
        </p:blipFill>
        <p:spPr>
          <a:xfrm>
            <a:off x="452520" y="1386000"/>
            <a:ext cx="3447720" cy="3481200"/>
          </a:xfrm>
          <a:prstGeom prst="rect">
            <a:avLst/>
          </a:prstGeom>
          <a:ln w="12700">
            <a:noFill/>
          </a:ln>
        </p:spPr>
      </p:pic>
      <p:pic>
        <p:nvPicPr>
          <p:cNvPr id="416" name="Image" descr="Image"/>
          <p:cNvPicPr/>
          <p:nvPr/>
        </p:nvPicPr>
        <p:blipFill>
          <a:blip r:embed="rId2"/>
          <a:stretch/>
        </p:blipFill>
        <p:spPr>
          <a:xfrm>
            <a:off x="4172040" y="1386000"/>
            <a:ext cx="448128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Capt Herbert Moore, Jr. </a:t>
            </a:r>
            <a:r>
              <a:rPr b="1" lang="en-US" sz="4000" spc="-1" strike="noStrike">
                <a:solidFill>
                  <a:srgbClr val="ff2600"/>
                </a:solidFill>
                <a:latin typeface="Arial"/>
                <a:ea typeface="Arial"/>
              </a:rPr>
              <a:t>* 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300" spc="-1" strike="noStrike">
                <a:solidFill>
                  <a:srgbClr val="000000"/>
                </a:solidFill>
                <a:latin typeface="Arial"/>
                <a:ea typeface="Arial"/>
              </a:rPr>
              <a:t>3 September 1967 </a:t>
            </a:r>
            <a:r>
              <a:rPr b="1" lang="en-US" sz="3300" spc="-1" strike="noStrike">
                <a:solidFill>
                  <a:srgbClr val="ff2600"/>
                </a:solidFill>
                <a:latin typeface="Arial"/>
                <a:ea typeface="Arial"/>
              </a:rPr>
              <a:t>AAA near Dong Hoi</a:t>
            </a:r>
            <a:endParaRPr b="0" lang="en-US" sz="33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8" name="Picture 2" descr="Picture 2"/>
          <p:cNvPicPr/>
          <p:nvPr/>
        </p:nvPicPr>
        <p:blipFill>
          <a:blip r:embed="rId1"/>
          <a:stretch/>
        </p:blipFill>
        <p:spPr>
          <a:xfrm>
            <a:off x="490680" y="1376280"/>
            <a:ext cx="3414240" cy="3499920"/>
          </a:xfrm>
          <a:prstGeom prst="rect">
            <a:avLst/>
          </a:prstGeom>
          <a:ln w="12700">
            <a:noFill/>
          </a:ln>
        </p:spPr>
      </p:pic>
      <p:pic>
        <p:nvPicPr>
          <p:cNvPr id="419" name="Image" descr="Image"/>
          <p:cNvPicPr/>
          <p:nvPr/>
        </p:nvPicPr>
        <p:blipFill>
          <a:blip r:embed="rId2"/>
          <a:stretch/>
        </p:blipFill>
        <p:spPr>
          <a:xfrm>
            <a:off x="3954600" y="1366920"/>
            <a:ext cx="51192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1"/>
          <p:cNvSpPr txBox="1"/>
          <p:nvPr/>
        </p:nvSpPr>
        <p:spPr>
          <a:xfrm>
            <a:off x="133200" y="195120"/>
            <a:ext cx="891972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Maj Ronald King </a:t>
            </a:r>
            <a:r>
              <a:rPr b="1" lang="en-US" sz="3800" spc="-1" strike="noStrike">
                <a:solidFill>
                  <a:srgbClr val="ff2600"/>
                </a:solidFill>
                <a:latin typeface="Arial"/>
                <a:ea typeface="Arial"/>
              </a:rPr>
              <a:t>* </a:t>
            </a:r>
            <a:endParaRPr b="0" lang="en-US" sz="3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Arial"/>
              </a:rPr>
              <a:t>3 October 1967 </a:t>
            </a:r>
            <a:r>
              <a:rPr b="1" lang="en-US" sz="2500" spc="-1" strike="noStrike">
                <a:solidFill>
                  <a:srgbClr val="3366ff"/>
                </a:solidFill>
                <a:latin typeface="Arial"/>
                <a:ea typeface="Arial"/>
              </a:rPr>
              <a:t>Fire during refueling, ejected &amp; drowned</a:t>
            </a:r>
            <a:endParaRPr b="0" lang="en-US" sz="2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1" name="Picture 2" descr="Picture 2"/>
          <p:cNvPicPr/>
          <p:nvPr/>
        </p:nvPicPr>
        <p:blipFill>
          <a:blip r:embed="rId1"/>
          <a:stretch/>
        </p:blipFill>
        <p:spPr>
          <a:xfrm>
            <a:off x="407880" y="1405080"/>
            <a:ext cx="3408120" cy="3443040"/>
          </a:xfrm>
          <a:prstGeom prst="rect">
            <a:avLst/>
          </a:prstGeom>
          <a:ln w="12700">
            <a:noFill/>
          </a:ln>
        </p:spPr>
      </p:pic>
      <p:pic>
        <p:nvPicPr>
          <p:cNvPr id="422" name="Image" descr="Image"/>
          <p:cNvPicPr/>
          <p:nvPr/>
        </p:nvPicPr>
        <p:blipFill>
          <a:blip r:embed="rId2"/>
          <a:stretch/>
        </p:blipFill>
        <p:spPr>
          <a:xfrm>
            <a:off x="3933720" y="1405080"/>
            <a:ext cx="510984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 1"/>
          <p:cNvSpPr txBox="1"/>
          <p:nvPr/>
        </p:nvSpPr>
        <p:spPr>
          <a:xfrm>
            <a:off x="457200" y="195120"/>
            <a:ext cx="822924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Maj Morris McDaniel </a:t>
            </a:r>
            <a:r>
              <a:rPr b="1" lang="en-US" sz="38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br/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5 October 1967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Ryan’s Raider did not return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4" name="Picture 2" descr="Picture 2"/>
          <p:cNvPicPr/>
          <p:nvPr/>
        </p:nvPicPr>
        <p:blipFill>
          <a:blip r:embed="rId1"/>
          <a:stretch/>
        </p:blipFill>
        <p:spPr>
          <a:xfrm>
            <a:off x="479520" y="1397160"/>
            <a:ext cx="3368160" cy="3460320"/>
          </a:xfrm>
          <a:prstGeom prst="rect">
            <a:avLst/>
          </a:prstGeom>
          <a:ln w="12700">
            <a:noFill/>
          </a:ln>
        </p:spPr>
      </p:pic>
      <p:pic>
        <p:nvPicPr>
          <p:cNvPr id="425" name="Image" descr="Image"/>
          <p:cNvPicPr/>
          <p:nvPr/>
        </p:nvPicPr>
        <p:blipFill>
          <a:blip r:embed="rId2"/>
          <a:stretch/>
        </p:blipFill>
        <p:spPr>
          <a:xfrm>
            <a:off x="3851280" y="1397160"/>
            <a:ext cx="5652720" cy="7759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1"/>
          <p:cNvSpPr txBox="1"/>
          <p:nvPr/>
        </p:nvSpPr>
        <p:spPr>
          <a:xfrm>
            <a:off x="122400" y="195120"/>
            <a:ext cx="8897400" cy="1142640"/>
          </a:xfrm>
          <a:prstGeom prst="rect">
            <a:avLst/>
          </a:prstGeom>
          <a:solidFill>
            <a:srgbClr val="f2f2f2"/>
          </a:solidFill>
          <a:ln w="38160">
            <a:solidFill>
              <a:srgbClr val="ff0000"/>
            </a:solidFill>
            <a:round/>
          </a:ln>
        </p:spPr>
        <p:txBody>
          <a:bodyPr lIns="45720" rIns="45720" tIns="45000" bIns="45000"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Capt Allen Lillund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(McDaniel’s Bear)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3600" spc="-1" strike="noStrike">
                <a:solidFill>
                  <a:srgbClr val="ff2600"/>
                </a:solidFill>
                <a:latin typeface="Arial"/>
                <a:ea typeface="Arial"/>
              </a:rPr>
              <a:t>*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5 October 1967 </a:t>
            </a:r>
            <a:r>
              <a:rPr b="1" lang="en-US" sz="2900" spc="-1" strike="noStrike">
                <a:solidFill>
                  <a:srgbClr val="ff2600"/>
                </a:solidFill>
                <a:latin typeface="Arial"/>
                <a:ea typeface="Arial"/>
              </a:rPr>
              <a:t>Ryan’s Raider did not return</a:t>
            </a:r>
            <a:endParaRPr b="0" lang="en-US" sz="2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7" name="Picture 2" descr="Picture 2"/>
          <p:cNvPicPr/>
          <p:nvPr/>
        </p:nvPicPr>
        <p:blipFill>
          <a:blip r:embed="rId1"/>
          <a:stretch/>
        </p:blipFill>
        <p:spPr>
          <a:xfrm>
            <a:off x="417600" y="1374840"/>
            <a:ext cx="3412800" cy="3504960"/>
          </a:xfrm>
          <a:prstGeom prst="rect">
            <a:avLst/>
          </a:prstGeom>
          <a:ln w="12700">
            <a:noFill/>
          </a:ln>
        </p:spPr>
      </p:pic>
      <p:pic>
        <p:nvPicPr>
          <p:cNvPr id="428" name="Image" descr="Image"/>
          <p:cNvPicPr/>
          <p:nvPr/>
        </p:nvPicPr>
        <p:blipFill>
          <a:blip r:embed="rId2"/>
          <a:stretch/>
        </p:blipFill>
        <p:spPr>
          <a:xfrm>
            <a:off x="3809880" y="1365120"/>
            <a:ext cx="5509800" cy="6857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Application>LibreOffice/7.1.3.2$MacOSX_X86_64 LibreOffice_project/47f78053abe362b9384784d31a6e56f8511eb1c1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2022-10-27T14:53:46Z</dcterms:modified>
  <cp:revision>2</cp:revision>
  <dc:subject/>
  <dc:title/>
</cp:coreProperties>
</file>